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More Sugar" charset="1" panose="00000000000000000000"/>
      <p:regular r:id="rId22"/>
    </p:embeddedFont>
    <p:embeddedFont>
      <p:font typeface="Gaegu" charset="1" panose="00000000000000000000"/>
      <p:regular r:id="rId23"/>
    </p:embeddedFont>
    <p:embeddedFont>
      <p:font typeface="Gaegu Bold" charset="1" panose="00000000000000000000"/>
      <p:regular r:id="rId24"/>
    </p:embeddedFont>
    <p:embeddedFont>
      <p:font typeface="Open Sans" charset="1" panose="020B0606030504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4.png" Type="http://schemas.openxmlformats.org/officeDocument/2006/relationships/image"/><Relationship Id="rId9" Target="../media/image2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2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67666" y="5733952"/>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5038876" y="4512871"/>
            <a:ext cx="5413619" cy="5049430"/>
          </a:xfrm>
          <a:custGeom>
            <a:avLst/>
            <a:gdLst/>
            <a:ahLst/>
            <a:cxnLst/>
            <a:rect r="r" b="b" t="t" l="l"/>
            <a:pathLst>
              <a:path h="5049430" w="5413619">
                <a:moveTo>
                  <a:pt x="5413619" y="0"/>
                </a:moveTo>
                <a:lnTo>
                  <a:pt x="0" y="0"/>
                </a:lnTo>
                <a:lnTo>
                  <a:pt x="0" y="5049429"/>
                </a:lnTo>
                <a:lnTo>
                  <a:pt x="5413619" y="5049429"/>
                </a:lnTo>
                <a:lnTo>
                  <a:pt x="54136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007254" y="1028700"/>
            <a:ext cx="10273492" cy="6947449"/>
          </a:xfrm>
          <a:custGeom>
            <a:avLst/>
            <a:gdLst/>
            <a:ahLst/>
            <a:cxnLst/>
            <a:rect r="r" b="b" t="t" l="l"/>
            <a:pathLst>
              <a:path h="6947449" w="10273492">
                <a:moveTo>
                  <a:pt x="0" y="0"/>
                </a:moveTo>
                <a:lnTo>
                  <a:pt x="10273492" y="0"/>
                </a:lnTo>
                <a:lnTo>
                  <a:pt x="10273492" y="6947449"/>
                </a:lnTo>
                <a:lnTo>
                  <a:pt x="0" y="69474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509346" y="429582"/>
            <a:ext cx="3778654" cy="3641678"/>
          </a:xfrm>
          <a:custGeom>
            <a:avLst/>
            <a:gdLst/>
            <a:ahLst/>
            <a:cxnLst/>
            <a:rect r="r" b="b" t="t" l="l"/>
            <a:pathLst>
              <a:path h="3641678" w="3778654">
                <a:moveTo>
                  <a:pt x="0" y="0"/>
                </a:moveTo>
                <a:lnTo>
                  <a:pt x="3778654" y="0"/>
                </a:lnTo>
                <a:lnTo>
                  <a:pt x="3778654" y="3641678"/>
                </a:lnTo>
                <a:lnTo>
                  <a:pt x="0" y="36416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28700" y="2250421"/>
            <a:ext cx="4454511" cy="10165897"/>
          </a:xfrm>
          <a:custGeom>
            <a:avLst/>
            <a:gdLst/>
            <a:ahLst/>
            <a:cxnLst/>
            <a:rect r="r" b="b" t="t" l="l"/>
            <a:pathLst>
              <a:path h="10165897" w="4454511">
                <a:moveTo>
                  <a:pt x="0" y="0"/>
                </a:moveTo>
                <a:lnTo>
                  <a:pt x="4454511" y="0"/>
                </a:lnTo>
                <a:lnTo>
                  <a:pt x="4454511" y="10165897"/>
                </a:lnTo>
                <a:lnTo>
                  <a:pt x="0" y="1016589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892333" y="2532365"/>
            <a:ext cx="3563204" cy="10887567"/>
          </a:xfrm>
          <a:custGeom>
            <a:avLst/>
            <a:gdLst/>
            <a:ahLst/>
            <a:cxnLst/>
            <a:rect r="r" b="b" t="t" l="l"/>
            <a:pathLst>
              <a:path h="10887567" w="3563204">
                <a:moveTo>
                  <a:pt x="0" y="0"/>
                </a:moveTo>
                <a:lnTo>
                  <a:pt x="3563204" y="0"/>
                </a:lnTo>
                <a:lnTo>
                  <a:pt x="3563204" y="10887567"/>
                </a:lnTo>
                <a:lnTo>
                  <a:pt x="0" y="108875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4850481" y="1677045"/>
            <a:ext cx="8587039" cy="672832"/>
          </a:xfrm>
          <a:prstGeom prst="rect">
            <a:avLst/>
          </a:prstGeom>
        </p:spPr>
        <p:txBody>
          <a:bodyPr anchor="t" rtlCol="false" tIns="0" lIns="0" bIns="0" rIns="0">
            <a:spAutoFit/>
          </a:bodyPr>
          <a:lstStyle/>
          <a:p>
            <a:pPr algn="ctr" marL="0" indent="0" lvl="0">
              <a:lnSpc>
                <a:spcPts val="5439"/>
              </a:lnSpc>
              <a:spcBef>
                <a:spcPct val="0"/>
              </a:spcBef>
            </a:pPr>
            <a:r>
              <a:rPr lang="en-US" sz="3885">
                <a:solidFill>
                  <a:srgbClr val="FFFFFF"/>
                </a:solidFill>
                <a:latin typeface="More Sugar"/>
                <a:ea typeface="More Sugar"/>
                <a:cs typeface="More Sugar"/>
                <a:sym typeface="More Sugar"/>
              </a:rPr>
              <a:t>Rencana Pelaksanaan Pembelajaran</a:t>
            </a:r>
          </a:p>
        </p:txBody>
      </p:sp>
      <p:sp>
        <p:nvSpPr>
          <p:cNvPr name="TextBox 11" id="11"/>
          <p:cNvSpPr txBox="true"/>
          <p:nvPr/>
        </p:nvSpPr>
        <p:spPr>
          <a:xfrm rot="0">
            <a:off x="5715962" y="2083177"/>
            <a:ext cx="6856077" cy="1204596"/>
          </a:xfrm>
          <a:prstGeom prst="rect">
            <a:avLst/>
          </a:prstGeom>
        </p:spPr>
        <p:txBody>
          <a:bodyPr anchor="t" rtlCol="false" tIns="0" lIns="0" bIns="0" rIns="0">
            <a:spAutoFit/>
          </a:bodyPr>
          <a:lstStyle/>
          <a:p>
            <a:pPr algn="ctr">
              <a:lnSpc>
                <a:spcPts val="8679"/>
              </a:lnSpc>
            </a:pPr>
            <a:r>
              <a:rPr lang="en-US" sz="6199">
                <a:solidFill>
                  <a:srgbClr val="FFFFFF"/>
                </a:solidFill>
                <a:latin typeface="Gaegu"/>
                <a:ea typeface="Gaegu"/>
                <a:cs typeface="Gaegu"/>
                <a:sym typeface="Gaegu"/>
              </a:rPr>
              <a:t>SDN GROOM</a:t>
            </a:r>
          </a:p>
        </p:txBody>
      </p:sp>
      <p:sp>
        <p:nvSpPr>
          <p:cNvPr name="TextBox 12" id="12"/>
          <p:cNvSpPr txBox="true"/>
          <p:nvPr/>
        </p:nvSpPr>
        <p:spPr>
          <a:xfrm rot="0">
            <a:off x="5483211" y="3887427"/>
            <a:ext cx="6856077" cy="1010920"/>
          </a:xfrm>
          <a:prstGeom prst="rect">
            <a:avLst/>
          </a:prstGeom>
        </p:spPr>
        <p:txBody>
          <a:bodyPr anchor="t" rtlCol="false" tIns="0" lIns="0" bIns="0" rIns="0">
            <a:spAutoFit/>
          </a:bodyPr>
          <a:lstStyle/>
          <a:p>
            <a:pPr algn="ctr">
              <a:lnSpc>
                <a:spcPts val="7279"/>
              </a:lnSpc>
            </a:pPr>
            <a:r>
              <a:rPr lang="en-US" sz="5199">
                <a:solidFill>
                  <a:srgbClr val="FFFFFF"/>
                </a:solidFill>
                <a:latin typeface="Gaegu"/>
                <a:ea typeface="Gaegu"/>
                <a:cs typeface="Gaegu"/>
                <a:sym typeface="Gaegu"/>
              </a:rPr>
              <a:t>Fase C</a:t>
            </a:r>
          </a:p>
        </p:txBody>
      </p:sp>
      <p:sp>
        <p:nvSpPr>
          <p:cNvPr name="TextBox 13" id="13"/>
          <p:cNvSpPr txBox="true"/>
          <p:nvPr/>
        </p:nvSpPr>
        <p:spPr>
          <a:xfrm rot="0">
            <a:off x="5483211" y="4550470"/>
            <a:ext cx="6856077" cy="1010920"/>
          </a:xfrm>
          <a:prstGeom prst="rect">
            <a:avLst/>
          </a:prstGeom>
        </p:spPr>
        <p:txBody>
          <a:bodyPr anchor="t" rtlCol="false" tIns="0" lIns="0" bIns="0" rIns="0">
            <a:spAutoFit/>
          </a:bodyPr>
          <a:lstStyle/>
          <a:p>
            <a:pPr algn="ctr">
              <a:lnSpc>
                <a:spcPts val="7279"/>
              </a:lnSpc>
            </a:pPr>
            <a:r>
              <a:rPr lang="en-US" sz="5199">
                <a:solidFill>
                  <a:srgbClr val="FFFFFF"/>
                </a:solidFill>
                <a:latin typeface="Gaegu"/>
                <a:ea typeface="Gaegu"/>
                <a:cs typeface="Gaegu"/>
                <a:sym typeface="Gaegu"/>
              </a:rPr>
              <a:t>Kelas 6</a:t>
            </a:r>
          </a:p>
        </p:txBody>
      </p:sp>
      <p:sp>
        <p:nvSpPr>
          <p:cNvPr name="TextBox 14" id="14"/>
          <p:cNvSpPr txBox="true"/>
          <p:nvPr/>
        </p:nvSpPr>
        <p:spPr>
          <a:xfrm rot="0">
            <a:off x="5483211" y="2672775"/>
            <a:ext cx="6856077" cy="1010920"/>
          </a:xfrm>
          <a:prstGeom prst="rect">
            <a:avLst/>
          </a:prstGeom>
        </p:spPr>
        <p:txBody>
          <a:bodyPr anchor="t" rtlCol="false" tIns="0" lIns="0" bIns="0" rIns="0">
            <a:spAutoFit/>
          </a:bodyPr>
          <a:lstStyle/>
          <a:p>
            <a:pPr algn="ctr">
              <a:lnSpc>
                <a:spcPts val="7279"/>
              </a:lnSpc>
            </a:pPr>
            <a:r>
              <a:rPr lang="en-US" sz="5199">
                <a:solidFill>
                  <a:srgbClr val="FFFFFF"/>
                </a:solidFill>
                <a:latin typeface="Gaegu"/>
                <a:ea typeface="Gaegu"/>
                <a:cs typeface="Gaegu"/>
                <a:sym typeface="Gaegu"/>
              </a:rPr>
              <a:t>Matematika</a:t>
            </a:r>
          </a:p>
        </p:txBody>
      </p:sp>
      <p:sp>
        <p:nvSpPr>
          <p:cNvPr name="TextBox 15" id="15"/>
          <p:cNvSpPr txBox="true"/>
          <p:nvPr/>
        </p:nvSpPr>
        <p:spPr>
          <a:xfrm rot="0">
            <a:off x="5483211" y="3215700"/>
            <a:ext cx="6856077" cy="1010920"/>
          </a:xfrm>
          <a:prstGeom prst="rect">
            <a:avLst/>
          </a:prstGeom>
        </p:spPr>
        <p:txBody>
          <a:bodyPr anchor="t" rtlCol="false" tIns="0" lIns="0" bIns="0" rIns="0">
            <a:spAutoFit/>
          </a:bodyPr>
          <a:lstStyle/>
          <a:p>
            <a:pPr algn="ctr">
              <a:lnSpc>
                <a:spcPts val="7279"/>
              </a:lnSpc>
            </a:pPr>
            <a:r>
              <a:rPr lang="en-US" sz="5199">
                <a:solidFill>
                  <a:srgbClr val="FFFFFF"/>
                </a:solidFill>
                <a:latin typeface="Gaegu"/>
                <a:ea typeface="Gaegu"/>
                <a:cs typeface="Gaegu"/>
                <a:sym typeface="Gaegu"/>
              </a:rPr>
              <a:t>Perbandingan Pecahan</a:t>
            </a:r>
          </a:p>
        </p:txBody>
      </p:sp>
      <p:sp>
        <p:nvSpPr>
          <p:cNvPr name="TextBox 16" id="16"/>
          <p:cNvSpPr txBox="true"/>
          <p:nvPr/>
        </p:nvSpPr>
        <p:spPr>
          <a:xfrm rot="0">
            <a:off x="5483211" y="5222197"/>
            <a:ext cx="6856077" cy="1010920"/>
          </a:xfrm>
          <a:prstGeom prst="rect">
            <a:avLst/>
          </a:prstGeom>
        </p:spPr>
        <p:txBody>
          <a:bodyPr anchor="t" rtlCol="false" tIns="0" lIns="0" bIns="0" rIns="0">
            <a:spAutoFit/>
          </a:bodyPr>
          <a:lstStyle/>
          <a:p>
            <a:pPr algn="ctr">
              <a:lnSpc>
                <a:spcPts val="7279"/>
              </a:lnSpc>
            </a:pPr>
            <a:r>
              <a:rPr lang="en-US" sz="5199">
                <a:solidFill>
                  <a:srgbClr val="FFFFFF"/>
                </a:solidFill>
                <a:latin typeface="Gaegu"/>
                <a:ea typeface="Gaegu"/>
                <a:cs typeface="Gaegu"/>
                <a:sym typeface="Gaegu"/>
              </a:rPr>
              <a:t>2JP (2 x 25)</a:t>
            </a:r>
          </a:p>
        </p:txBody>
      </p:sp>
      <p:sp>
        <p:nvSpPr>
          <p:cNvPr name="TextBox 17" id="17"/>
          <p:cNvSpPr txBox="true"/>
          <p:nvPr/>
        </p:nvSpPr>
        <p:spPr>
          <a:xfrm rot="-319377">
            <a:off x="15035783" y="1315240"/>
            <a:ext cx="1180324" cy="828673"/>
          </a:xfrm>
          <a:prstGeom prst="rect">
            <a:avLst/>
          </a:prstGeom>
        </p:spPr>
        <p:txBody>
          <a:bodyPr anchor="t" rtlCol="false" tIns="0" lIns="0" bIns="0" rIns="0">
            <a:spAutoFit/>
          </a:bodyPr>
          <a:lstStyle/>
          <a:p>
            <a:pPr algn="ctr">
              <a:lnSpc>
                <a:spcPts val="2100"/>
              </a:lnSpc>
            </a:pPr>
            <a:r>
              <a:rPr lang="en-US" sz="1500" b="true">
                <a:solidFill>
                  <a:srgbClr val="000000"/>
                </a:solidFill>
                <a:latin typeface="Gaegu Bold"/>
                <a:ea typeface="Gaegu Bold"/>
                <a:cs typeface="Gaegu Bold"/>
                <a:sym typeface="Gaegu Bold"/>
              </a:rPr>
              <a:t>Model Pembelajaran PBL</a:t>
            </a:r>
          </a:p>
        </p:txBody>
      </p:sp>
      <p:sp>
        <p:nvSpPr>
          <p:cNvPr name="TextBox 18" id="18"/>
          <p:cNvSpPr txBox="true"/>
          <p:nvPr/>
        </p:nvSpPr>
        <p:spPr>
          <a:xfrm rot="237803">
            <a:off x="16652392" y="1121175"/>
            <a:ext cx="1180324" cy="828673"/>
          </a:xfrm>
          <a:prstGeom prst="rect">
            <a:avLst/>
          </a:prstGeom>
        </p:spPr>
        <p:txBody>
          <a:bodyPr anchor="t" rtlCol="false" tIns="0" lIns="0" bIns="0" rIns="0">
            <a:spAutoFit/>
          </a:bodyPr>
          <a:lstStyle/>
          <a:p>
            <a:pPr algn="ctr">
              <a:lnSpc>
                <a:spcPts val="2100"/>
              </a:lnSpc>
            </a:pPr>
            <a:r>
              <a:rPr lang="en-US" sz="1500" b="true">
                <a:solidFill>
                  <a:srgbClr val="000000"/>
                </a:solidFill>
                <a:latin typeface="Gaegu Bold"/>
                <a:ea typeface="Gaegu Bold"/>
                <a:cs typeface="Gaegu Bold"/>
                <a:sym typeface="Gaegu Bold"/>
              </a:rPr>
              <a:t>Pendekatan student center</a:t>
            </a:r>
          </a:p>
          <a:p>
            <a:pPr algn="ctr">
              <a:lnSpc>
                <a:spcPts val="2100"/>
              </a:lnSpc>
            </a:pPr>
            <a:r>
              <a:rPr lang="en-US" sz="1500" b="true">
                <a:solidFill>
                  <a:srgbClr val="000000"/>
                </a:solidFill>
                <a:latin typeface="Gaegu Bold"/>
                <a:ea typeface="Gaegu Bold"/>
                <a:cs typeface="Gaegu Bold"/>
                <a:sym typeface="Gaegu Bold"/>
              </a:rPr>
              <a:t>Diferensiasi</a:t>
            </a:r>
          </a:p>
        </p:txBody>
      </p:sp>
      <p:sp>
        <p:nvSpPr>
          <p:cNvPr name="TextBox 19" id="19"/>
          <p:cNvSpPr txBox="true"/>
          <p:nvPr/>
        </p:nvSpPr>
        <p:spPr>
          <a:xfrm rot="-235828">
            <a:off x="15806226" y="2444254"/>
            <a:ext cx="1180324" cy="828673"/>
          </a:xfrm>
          <a:prstGeom prst="rect">
            <a:avLst/>
          </a:prstGeom>
        </p:spPr>
        <p:txBody>
          <a:bodyPr anchor="t" rtlCol="false" tIns="0" lIns="0" bIns="0" rIns="0">
            <a:spAutoFit/>
          </a:bodyPr>
          <a:lstStyle/>
          <a:p>
            <a:pPr algn="ctr">
              <a:lnSpc>
                <a:spcPts val="2100"/>
              </a:lnSpc>
            </a:pPr>
            <a:r>
              <a:rPr lang="en-US" sz="1500" b="true">
                <a:solidFill>
                  <a:srgbClr val="000000"/>
                </a:solidFill>
                <a:latin typeface="Gaegu Bold"/>
                <a:ea typeface="Gaegu Bold"/>
                <a:cs typeface="Gaegu Bold"/>
                <a:sym typeface="Gaegu Bold"/>
              </a:rPr>
              <a:t>Metode</a:t>
            </a:r>
          </a:p>
          <a:p>
            <a:pPr algn="ctr">
              <a:lnSpc>
                <a:spcPts val="2100"/>
              </a:lnSpc>
            </a:pPr>
            <a:r>
              <a:rPr lang="en-US" sz="1500" b="true">
                <a:solidFill>
                  <a:srgbClr val="000000"/>
                </a:solidFill>
                <a:latin typeface="Gaegu Bold"/>
                <a:ea typeface="Gaegu Bold"/>
                <a:cs typeface="Gaegu Bold"/>
                <a:sym typeface="Gaegu Bold"/>
              </a:rPr>
              <a:t>Mengamtai dan diskusi</a:t>
            </a:r>
          </a:p>
        </p:txBody>
      </p:sp>
      <p:sp>
        <p:nvSpPr>
          <p:cNvPr name="TextBox 20" id="20"/>
          <p:cNvSpPr txBox="true"/>
          <p:nvPr/>
        </p:nvSpPr>
        <p:spPr>
          <a:xfrm rot="0">
            <a:off x="0" y="50304"/>
            <a:ext cx="15455537" cy="672832"/>
          </a:xfrm>
          <a:prstGeom prst="rect">
            <a:avLst/>
          </a:prstGeom>
        </p:spPr>
        <p:txBody>
          <a:bodyPr anchor="t" rtlCol="false" tIns="0" lIns="0" bIns="0" rIns="0">
            <a:spAutoFit/>
          </a:bodyPr>
          <a:lstStyle/>
          <a:p>
            <a:pPr algn="ctr" marL="0" indent="0" lvl="0">
              <a:lnSpc>
                <a:spcPts val="5439"/>
              </a:lnSpc>
              <a:spcBef>
                <a:spcPct val="0"/>
              </a:spcBef>
            </a:pPr>
            <a:r>
              <a:rPr lang="en-US" sz="3885">
                <a:solidFill>
                  <a:srgbClr val="232222"/>
                </a:solidFill>
                <a:latin typeface="More Sugar"/>
                <a:ea typeface="More Sugar"/>
                <a:cs typeface="More Sugar"/>
                <a:sym typeface="More Sugar"/>
              </a:rPr>
              <a:t>Contoh Rencana Pelaksanaan Pembelajaran Berdiferensiasi Proses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555668" y="7166050"/>
            <a:ext cx="3334841" cy="2728506"/>
          </a:xfrm>
          <a:custGeom>
            <a:avLst/>
            <a:gdLst/>
            <a:ahLst/>
            <a:cxnLst/>
            <a:rect r="r" b="b" t="t" l="l"/>
            <a:pathLst>
              <a:path h="2728506" w="3334841">
                <a:moveTo>
                  <a:pt x="0" y="0"/>
                </a:moveTo>
                <a:lnTo>
                  <a:pt x="3334841" y="0"/>
                </a:lnTo>
                <a:lnTo>
                  <a:pt x="3334841" y="2728507"/>
                </a:lnTo>
                <a:lnTo>
                  <a:pt x="0" y="27285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533416" y="4341690"/>
            <a:ext cx="15721102" cy="6182121"/>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5. Menganalisis dan mengevaluasi proses pemecahan masalah </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mengajak diskusi. Apakah potongan kue pada gambarmu sudah sama besar?</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Tiap anak mendapat berapa bagian?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Bagaimana cara membandingkan pecahan?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Membandingkan pecahan itu ada 2 yaitu dengan menyamakan penyebut atau dengan menggunakan gambar.</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1/2 dengan 1/4</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555668" y="7166050"/>
            <a:ext cx="3334841" cy="2728506"/>
          </a:xfrm>
          <a:custGeom>
            <a:avLst/>
            <a:gdLst/>
            <a:ahLst/>
            <a:cxnLst/>
            <a:rect r="r" b="b" t="t" l="l"/>
            <a:pathLst>
              <a:path h="2728506" w="3334841">
                <a:moveTo>
                  <a:pt x="0" y="0"/>
                </a:moveTo>
                <a:lnTo>
                  <a:pt x="3334841" y="0"/>
                </a:lnTo>
                <a:lnTo>
                  <a:pt x="3334841" y="2728507"/>
                </a:lnTo>
                <a:lnTo>
                  <a:pt x="0" y="27285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533416" y="4341690"/>
            <a:ext cx="15721102" cy="6182121"/>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5. Menganalisis dan mengevaluasi proses pemecahan masalah </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mengajak diskusi. Apakah potongan kue pada gambarmu sudah sama besar?</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Tiap anak mendapat berapa bagian?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Bagaimana cara membandingkan pecahan?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Membandingkan pecahan itu ada 2 yaitu dengan menyamakan penyebut atau dengan menggunakan gambar.</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contoh soal 1/2 dengan 1/4 manakah yang lebih besar?</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555668" y="7166050"/>
            <a:ext cx="3334841" cy="2728506"/>
          </a:xfrm>
          <a:custGeom>
            <a:avLst/>
            <a:gdLst/>
            <a:ahLst/>
            <a:cxnLst/>
            <a:rect r="r" b="b" t="t" l="l"/>
            <a:pathLst>
              <a:path h="2728506" w="3334841">
                <a:moveTo>
                  <a:pt x="0" y="0"/>
                </a:moveTo>
                <a:lnTo>
                  <a:pt x="3334841" y="0"/>
                </a:lnTo>
                <a:lnTo>
                  <a:pt x="3334841" y="2728507"/>
                </a:lnTo>
                <a:lnTo>
                  <a:pt x="0" y="27285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533416" y="4341690"/>
            <a:ext cx="15721102" cy="3781821"/>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5. Menganalisis dan mengevaluasi proses pemecahan masalah </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Peserta didik mencoba membandingkan dengan cara yang tadi.</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Peserta didik diberi soal lagi membandingkan pecahan 1/2 dan 3/4.</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membimbing cara membuat gambar pecahan 3/4</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555668" y="7166050"/>
            <a:ext cx="3334841" cy="2728506"/>
          </a:xfrm>
          <a:custGeom>
            <a:avLst/>
            <a:gdLst/>
            <a:ahLst/>
            <a:cxnLst/>
            <a:rect r="r" b="b" t="t" l="l"/>
            <a:pathLst>
              <a:path h="2728506" w="3334841">
                <a:moveTo>
                  <a:pt x="0" y="0"/>
                </a:moveTo>
                <a:lnTo>
                  <a:pt x="3334841" y="0"/>
                </a:lnTo>
                <a:lnTo>
                  <a:pt x="3334841" y="2728507"/>
                </a:lnTo>
                <a:lnTo>
                  <a:pt x="0" y="27285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533416" y="4341690"/>
            <a:ext cx="15721102" cy="4981971"/>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5. Menganalisis dan mengevaluasi proses pemecahan masalah </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Bagi Peserta didik yang belum mencapai tujuan pembelajaran diberikan remidi</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Bagi peserta didik yang sudah mencapai tujuan pembelajaran diberikan pengayaan. membandingkan pecahan dengan menyamakan penyebutnya. mengunakan kpk</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555668" y="7166050"/>
            <a:ext cx="3334841" cy="2728506"/>
          </a:xfrm>
          <a:custGeom>
            <a:avLst/>
            <a:gdLst/>
            <a:ahLst/>
            <a:cxnLst/>
            <a:rect r="r" b="b" t="t" l="l"/>
            <a:pathLst>
              <a:path h="2728506" w="3334841">
                <a:moveTo>
                  <a:pt x="0" y="0"/>
                </a:moveTo>
                <a:lnTo>
                  <a:pt x="3334841" y="0"/>
                </a:lnTo>
                <a:lnTo>
                  <a:pt x="3334841" y="2728507"/>
                </a:lnTo>
                <a:lnTo>
                  <a:pt x="0" y="27285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PENUTUP (15 Menit )</a:t>
            </a:r>
          </a:p>
        </p:txBody>
      </p:sp>
      <p:sp>
        <p:nvSpPr>
          <p:cNvPr name="TextBox 17" id="17"/>
          <p:cNvSpPr txBox="true"/>
          <p:nvPr/>
        </p:nvSpPr>
        <p:spPr>
          <a:xfrm rot="0">
            <a:off x="533416" y="4341690"/>
            <a:ext cx="15721102" cy="6782196"/>
          </a:xfrm>
          <a:prstGeom prst="rect">
            <a:avLst/>
          </a:prstGeom>
        </p:spPr>
        <p:txBody>
          <a:bodyPr anchor="t" rtlCol="false" tIns="0" lIns="0" bIns="0" rIns="0">
            <a:spAutoFit/>
          </a:bodyPr>
          <a:lstStyle/>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melakukan refleksi.</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Menanyakan kepada Peserta didik,“Apakah pembelajaran hari ini menyenangkan?”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Menanyakan kepada Peserta didik,“Apakah peserta didik paham terhadap pembelajaran?”</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memberikan motivasi untuk terus giat belajar</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Peserta didik mengucapkan syukur atas pencapaian pembelajaran  hari ini.</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menutup pembelajran</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42246"/>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Asesmen Sumatif</a:t>
            </a:r>
          </a:p>
        </p:txBody>
      </p:sp>
      <p:sp>
        <p:nvSpPr>
          <p:cNvPr name="Freeform 4" id="4"/>
          <p:cNvSpPr/>
          <p:nvPr/>
        </p:nvSpPr>
        <p:spPr>
          <a:xfrm flipH="true" flipV="false" rot="0">
            <a:off x="14869765" y="7205839"/>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805670"/>
            <a:ext cx="3375959" cy="2481330"/>
          </a:xfrm>
          <a:custGeom>
            <a:avLst/>
            <a:gdLst/>
            <a:ahLst/>
            <a:cxnLst/>
            <a:rect r="r" b="b" t="t" l="l"/>
            <a:pathLst>
              <a:path h="2481330" w="3375959">
                <a:moveTo>
                  <a:pt x="0" y="0"/>
                </a:moveTo>
                <a:lnTo>
                  <a:pt x="3375959" y="0"/>
                </a:lnTo>
                <a:lnTo>
                  <a:pt x="3375959" y="2481330"/>
                </a:lnTo>
                <a:lnTo>
                  <a:pt x="0" y="24813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711425" y="1896658"/>
            <a:ext cx="3773866" cy="5689937"/>
            <a:chOff x="0" y="0"/>
            <a:chExt cx="993940" cy="1498584"/>
          </a:xfrm>
        </p:grpSpPr>
        <p:sp>
          <p:nvSpPr>
            <p:cNvPr name="Freeform 7" id="7"/>
            <p:cNvSpPr/>
            <p:nvPr/>
          </p:nvSpPr>
          <p:spPr>
            <a:xfrm flipH="false" flipV="false" rot="0">
              <a:off x="0" y="0"/>
              <a:ext cx="993940" cy="1498584"/>
            </a:xfrm>
            <a:custGeom>
              <a:avLst/>
              <a:gdLst/>
              <a:ahLst/>
              <a:cxnLst/>
              <a:rect r="r" b="b" t="t" l="l"/>
              <a:pathLst>
                <a:path h="1498584" w="993940">
                  <a:moveTo>
                    <a:pt x="63595" y="0"/>
                  </a:moveTo>
                  <a:lnTo>
                    <a:pt x="930345" y="0"/>
                  </a:lnTo>
                  <a:cubicBezTo>
                    <a:pt x="947211" y="0"/>
                    <a:pt x="963387" y="6700"/>
                    <a:pt x="975314" y="18627"/>
                  </a:cubicBezTo>
                  <a:cubicBezTo>
                    <a:pt x="987240" y="30553"/>
                    <a:pt x="993940" y="46729"/>
                    <a:pt x="993940" y="63595"/>
                  </a:cubicBezTo>
                  <a:lnTo>
                    <a:pt x="993940" y="1434989"/>
                  </a:lnTo>
                  <a:cubicBezTo>
                    <a:pt x="993940" y="1451856"/>
                    <a:pt x="987240" y="1468031"/>
                    <a:pt x="975314" y="1479958"/>
                  </a:cubicBezTo>
                  <a:cubicBezTo>
                    <a:pt x="963387" y="1491884"/>
                    <a:pt x="947211" y="1498584"/>
                    <a:pt x="930345" y="1498584"/>
                  </a:cubicBezTo>
                  <a:lnTo>
                    <a:pt x="63595" y="1498584"/>
                  </a:lnTo>
                  <a:cubicBezTo>
                    <a:pt x="28473" y="1498584"/>
                    <a:pt x="0" y="1470112"/>
                    <a:pt x="0" y="1434989"/>
                  </a:cubicBezTo>
                  <a:lnTo>
                    <a:pt x="0" y="63595"/>
                  </a:lnTo>
                  <a:cubicBezTo>
                    <a:pt x="0" y="46729"/>
                    <a:pt x="6700" y="30553"/>
                    <a:pt x="18627" y="18627"/>
                  </a:cubicBezTo>
                  <a:cubicBezTo>
                    <a:pt x="30553" y="6700"/>
                    <a:pt x="46729" y="0"/>
                    <a:pt x="63595" y="0"/>
                  </a:cubicBezTo>
                  <a:close/>
                </a:path>
              </a:pathLst>
            </a:custGeom>
            <a:solidFill>
              <a:srgbClr val="FFFFFF"/>
            </a:solidFill>
            <a:ln w="66675" cap="rnd">
              <a:solidFill>
                <a:srgbClr val="BF885A"/>
              </a:solidFill>
              <a:prstDash val="solid"/>
              <a:round/>
            </a:ln>
          </p:spPr>
        </p:sp>
        <p:sp>
          <p:nvSpPr>
            <p:cNvPr name="TextBox 8" id="8"/>
            <p:cNvSpPr txBox="true"/>
            <p:nvPr/>
          </p:nvSpPr>
          <p:spPr>
            <a:xfrm>
              <a:off x="0" y="-38100"/>
              <a:ext cx="993940" cy="1536684"/>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4937113" y="1896658"/>
            <a:ext cx="3773866" cy="5689937"/>
            <a:chOff x="0" y="0"/>
            <a:chExt cx="993940" cy="1498584"/>
          </a:xfrm>
        </p:grpSpPr>
        <p:sp>
          <p:nvSpPr>
            <p:cNvPr name="Freeform 10" id="10"/>
            <p:cNvSpPr/>
            <p:nvPr/>
          </p:nvSpPr>
          <p:spPr>
            <a:xfrm flipH="false" flipV="false" rot="0">
              <a:off x="0" y="0"/>
              <a:ext cx="993940" cy="1498584"/>
            </a:xfrm>
            <a:custGeom>
              <a:avLst/>
              <a:gdLst/>
              <a:ahLst/>
              <a:cxnLst/>
              <a:rect r="r" b="b" t="t" l="l"/>
              <a:pathLst>
                <a:path h="1498584" w="993940">
                  <a:moveTo>
                    <a:pt x="63595" y="0"/>
                  </a:moveTo>
                  <a:lnTo>
                    <a:pt x="930345" y="0"/>
                  </a:lnTo>
                  <a:cubicBezTo>
                    <a:pt x="947211" y="0"/>
                    <a:pt x="963387" y="6700"/>
                    <a:pt x="975314" y="18627"/>
                  </a:cubicBezTo>
                  <a:cubicBezTo>
                    <a:pt x="987240" y="30553"/>
                    <a:pt x="993940" y="46729"/>
                    <a:pt x="993940" y="63595"/>
                  </a:cubicBezTo>
                  <a:lnTo>
                    <a:pt x="993940" y="1434989"/>
                  </a:lnTo>
                  <a:cubicBezTo>
                    <a:pt x="993940" y="1451856"/>
                    <a:pt x="987240" y="1468031"/>
                    <a:pt x="975314" y="1479958"/>
                  </a:cubicBezTo>
                  <a:cubicBezTo>
                    <a:pt x="963387" y="1491884"/>
                    <a:pt x="947211" y="1498584"/>
                    <a:pt x="930345" y="1498584"/>
                  </a:cubicBezTo>
                  <a:lnTo>
                    <a:pt x="63595" y="1498584"/>
                  </a:lnTo>
                  <a:cubicBezTo>
                    <a:pt x="28473" y="1498584"/>
                    <a:pt x="0" y="1470112"/>
                    <a:pt x="0" y="1434989"/>
                  </a:cubicBezTo>
                  <a:lnTo>
                    <a:pt x="0" y="63595"/>
                  </a:lnTo>
                  <a:cubicBezTo>
                    <a:pt x="0" y="46729"/>
                    <a:pt x="6700" y="30553"/>
                    <a:pt x="18627" y="18627"/>
                  </a:cubicBezTo>
                  <a:cubicBezTo>
                    <a:pt x="30553" y="6700"/>
                    <a:pt x="46729" y="0"/>
                    <a:pt x="63595"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993940" cy="153668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9415830" y="1896658"/>
            <a:ext cx="3773866" cy="5689937"/>
            <a:chOff x="0" y="0"/>
            <a:chExt cx="993940" cy="1498584"/>
          </a:xfrm>
        </p:grpSpPr>
        <p:sp>
          <p:nvSpPr>
            <p:cNvPr name="Freeform 13" id="13"/>
            <p:cNvSpPr/>
            <p:nvPr/>
          </p:nvSpPr>
          <p:spPr>
            <a:xfrm flipH="false" flipV="false" rot="0">
              <a:off x="0" y="0"/>
              <a:ext cx="993940" cy="1498584"/>
            </a:xfrm>
            <a:custGeom>
              <a:avLst/>
              <a:gdLst/>
              <a:ahLst/>
              <a:cxnLst/>
              <a:rect r="r" b="b" t="t" l="l"/>
              <a:pathLst>
                <a:path h="1498584" w="993940">
                  <a:moveTo>
                    <a:pt x="63595" y="0"/>
                  </a:moveTo>
                  <a:lnTo>
                    <a:pt x="930345" y="0"/>
                  </a:lnTo>
                  <a:cubicBezTo>
                    <a:pt x="947211" y="0"/>
                    <a:pt x="963387" y="6700"/>
                    <a:pt x="975314" y="18627"/>
                  </a:cubicBezTo>
                  <a:cubicBezTo>
                    <a:pt x="987240" y="30553"/>
                    <a:pt x="993940" y="46729"/>
                    <a:pt x="993940" y="63595"/>
                  </a:cubicBezTo>
                  <a:lnTo>
                    <a:pt x="993940" y="1434989"/>
                  </a:lnTo>
                  <a:cubicBezTo>
                    <a:pt x="993940" y="1451856"/>
                    <a:pt x="987240" y="1468031"/>
                    <a:pt x="975314" y="1479958"/>
                  </a:cubicBezTo>
                  <a:cubicBezTo>
                    <a:pt x="963387" y="1491884"/>
                    <a:pt x="947211" y="1498584"/>
                    <a:pt x="930345" y="1498584"/>
                  </a:cubicBezTo>
                  <a:lnTo>
                    <a:pt x="63595" y="1498584"/>
                  </a:lnTo>
                  <a:cubicBezTo>
                    <a:pt x="28473" y="1498584"/>
                    <a:pt x="0" y="1470112"/>
                    <a:pt x="0" y="1434989"/>
                  </a:cubicBezTo>
                  <a:lnTo>
                    <a:pt x="0" y="63595"/>
                  </a:lnTo>
                  <a:cubicBezTo>
                    <a:pt x="0" y="46729"/>
                    <a:pt x="6700" y="30553"/>
                    <a:pt x="18627" y="18627"/>
                  </a:cubicBezTo>
                  <a:cubicBezTo>
                    <a:pt x="30553" y="6700"/>
                    <a:pt x="46729" y="0"/>
                    <a:pt x="63595" y="0"/>
                  </a:cubicBezTo>
                  <a:close/>
                </a:path>
              </a:pathLst>
            </a:custGeom>
            <a:solidFill>
              <a:srgbClr val="FFFFFF"/>
            </a:solidFill>
            <a:ln w="66675" cap="rnd">
              <a:solidFill>
                <a:srgbClr val="BF885A"/>
              </a:solidFill>
              <a:prstDash val="solid"/>
              <a:round/>
            </a:ln>
          </p:spPr>
        </p:sp>
        <p:sp>
          <p:nvSpPr>
            <p:cNvPr name="TextBox 14" id="14"/>
            <p:cNvSpPr txBox="true"/>
            <p:nvPr/>
          </p:nvSpPr>
          <p:spPr>
            <a:xfrm>
              <a:off x="0" y="-38100"/>
              <a:ext cx="993940" cy="1536684"/>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028700" y="1962830"/>
            <a:ext cx="3263928" cy="2182525"/>
            <a:chOff x="0" y="0"/>
            <a:chExt cx="859635" cy="574821"/>
          </a:xfrm>
        </p:grpSpPr>
        <p:sp>
          <p:nvSpPr>
            <p:cNvPr name="Freeform 16" id="16"/>
            <p:cNvSpPr/>
            <p:nvPr/>
          </p:nvSpPr>
          <p:spPr>
            <a:xfrm flipH="false" flipV="false" rot="0">
              <a:off x="0" y="0"/>
              <a:ext cx="859635" cy="574822"/>
            </a:xfrm>
            <a:custGeom>
              <a:avLst/>
              <a:gdLst/>
              <a:ahLst/>
              <a:cxnLst/>
              <a:rect r="r" b="b" t="t" l="l"/>
              <a:pathLst>
                <a:path h="574822" w="859635">
                  <a:moveTo>
                    <a:pt x="33208" y="0"/>
                  </a:moveTo>
                  <a:lnTo>
                    <a:pt x="826428" y="0"/>
                  </a:lnTo>
                  <a:cubicBezTo>
                    <a:pt x="835235" y="0"/>
                    <a:pt x="843681" y="3499"/>
                    <a:pt x="849909" y="9726"/>
                  </a:cubicBezTo>
                  <a:cubicBezTo>
                    <a:pt x="856137" y="15954"/>
                    <a:pt x="859635" y="24400"/>
                    <a:pt x="859635" y="33208"/>
                  </a:cubicBezTo>
                  <a:lnTo>
                    <a:pt x="859635" y="541614"/>
                  </a:lnTo>
                  <a:cubicBezTo>
                    <a:pt x="859635" y="550421"/>
                    <a:pt x="856137" y="558868"/>
                    <a:pt x="849909" y="565095"/>
                  </a:cubicBezTo>
                  <a:cubicBezTo>
                    <a:pt x="843681" y="571323"/>
                    <a:pt x="835235" y="574822"/>
                    <a:pt x="826428" y="574822"/>
                  </a:cubicBezTo>
                  <a:lnTo>
                    <a:pt x="33208" y="574822"/>
                  </a:lnTo>
                  <a:cubicBezTo>
                    <a:pt x="24400" y="574822"/>
                    <a:pt x="15954" y="571323"/>
                    <a:pt x="9726" y="565095"/>
                  </a:cubicBezTo>
                  <a:cubicBezTo>
                    <a:pt x="3499" y="558868"/>
                    <a:pt x="0" y="550421"/>
                    <a:pt x="0" y="541614"/>
                  </a:cubicBezTo>
                  <a:lnTo>
                    <a:pt x="0" y="33208"/>
                  </a:lnTo>
                  <a:cubicBezTo>
                    <a:pt x="0" y="24400"/>
                    <a:pt x="3499" y="15954"/>
                    <a:pt x="9726" y="9726"/>
                  </a:cubicBezTo>
                  <a:cubicBezTo>
                    <a:pt x="15954" y="3499"/>
                    <a:pt x="24400" y="0"/>
                    <a:pt x="33208" y="0"/>
                  </a:cubicBezTo>
                  <a:close/>
                </a:path>
              </a:pathLst>
            </a:custGeom>
            <a:solidFill>
              <a:srgbClr val="41545B"/>
            </a:solidFill>
            <a:ln w="66675" cap="sq">
              <a:solidFill>
                <a:srgbClr val="41545B"/>
              </a:solidFill>
              <a:prstDash val="solid"/>
              <a:miter/>
            </a:ln>
          </p:spPr>
        </p:sp>
        <p:sp>
          <p:nvSpPr>
            <p:cNvPr name="TextBox 17" id="17"/>
            <p:cNvSpPr txBox="true"/>
            <p:nvPr/>
          </p:nvSpPr>
          <p:spPr>
            <a:xfrm>
              <a:off x="0" y="-38100"/>
              <a:ext cx="859635" cy="612921"/>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5192083" y="2070588"/>
            <a:ext cx="3263928" cy="3854710"/>
            <a:chOff x="0" y="0"/>
            <a:chExt cx="859635" cy="1015232"/>
          </a:xfrm>
        </p:grpSpPr>
        <p:sp>
          <p:nvSpPr>
            <p:cNvPr name="Freeform 19" id="19"/>
            <p:cNvSpPr/>
            <p:nvPr/>
          </p:nvSpPr>
          <p:spPr>
            <a:xfrm flipH="false" flipV="false" rot="0">
              <a:off x="0" y="0"/>
              <a:ext cx="859635" cy="1015232"/>
            </a:xfrm>
            <a:custGeom>
              <a:avLst/>
              <a:gdLst/>
              <a:ahLst/>
              <a:cxnLst/>
              <a:rect r="r" b="b" t="t" l="l"/>
              <a:pathLst>
                <a:path h="1015232" w="859635">
                  <a:moveTo>
                    <a:pt x="33208" y="0"/>
                  </a:moveTo>
                  <a:lnTo>
                    <a:pt x="826428" y="0"/>
                  </a:lnTo>
                  <a:cubicBezTo>
                    <a:pt x="835235" y="0"/>
                    <a:pt x="843681" y="3499"/>
                    <a:pt x="849909" y="9726"/>
                  </a:cubicBezTo>
                  <a:cubicBezTo>
                    <a:pt x="856137" y="15954"/>
                    <a:pt x="859635" y="24400"/>
                    <a:pt x="859635" y="33208"/>
                  </a:cubicBezTo>
                  <a:lnTo>
                    <a:pt x="859635" y="982025"/>
                  </a:lnTo>
                  <a:cubicBezTo>
                    <a:pt x="859635" y="990832"/>
                    <a:pt x="856137" y="999279"/>
                    <a:pt x="849909" y="1005506"/>
                  </a:cubicBezTo>
                  <a:cubicBezTo>
                    <a:pt x="843681" y="1011734"/>
                    <a:pt x="835235" y="1015232"/>
                    <a:pt x="826428" y="1015232"/>
                  </a:cubicBezTo>
                  <a:lnTo>
                    <a:pt x="33208" y="1015232"/>
                  </a:lnTo>
                  <a:cubicBezTo>
                    <a:pt x="24400" y="1015232"/>
                    <a:pt x="15954" y="1011734"/>
                    <a:pt x="9726" y="1005506"/>
                  </a:cubicBezTo>
                  <a:cubicBezTo>
                    <a:pt x="3499" y="999279"/>
                    <a:pt x="0" y="990832"/>
                    <a:pt x="0" y="982025"/>
                  </a:cubicBezTo>
                  <a:lnTo>
                    <a:pt x="0" y="33208"/>
                  </a:lnTo>
                  <a:cubicBezTo>
                    <a:pt x="0" y="24400"/>
                    <a:pt x="3499" y="15954"/>
                    <a:pt x="9726" y="9726"/>
                  </a:cubicBezTo>
                  <a:cubicBezTo>
                    <a:pt x="15954" y="3499"/>
                    <a:pt x="24400" y="0"/>
                    <a:pt x="33208" y="0"/>
                  </a:cubicBezTo>
                  <a:close/>
                </a:path>
              </a:pathLst>
            </a:custGeom>
            <a:solidFill>
              <a:srgbClr val="41545B"/>
            </a:solidFill>
            <a:ln w="66675" cap="sq">
              <a:solidFill>
                <a:srgbClr val="41545B"/>
              </a:solidFill>
              <a:prstDash val="solid"/>
              <a:miter/>
            </a:ln>
          </p:spPr>
        </p:sp>
        <p:sp>
          <p:nvSpPr>
            <p:cNvPr name="TextBox 20" id="20"/>
            <p:cNvSpPr txBox="true"/>
            <p:nvPr/>
          </p:nvSpPr>
          <p:spPr>
            <a:xfrm>
              <a:off x="0" y="-38100"/>
              <a:ext cx="859635" cy="105333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9739680" y="2242816"/>
            <a:ext cx="3263928" cy="3243678"/>
            <a:chOff x="0" y="0"/>
            <a:chExt cx="859635" cy="854302"/>
          </a:xfrm>
        </p:grpSpPr>
        <p:sp>
          <p:nvSpPr>
            <p:cNvPr name="Freeform 22" id="22"/>
            <p:cNvSpPr/>
            <p:nvPr/>
          </p:nvSpPr>
          <p:spPr>
            <a:xfrm flipH="false" flipV="false" rot="0">
              <a:off x="0" y="0"/>
              <a:ext cx="859635" cy="854302"/>
            </a:xfrm>
            <a:custGeom>
              <a:avLst/>
              <a:gdLst/>
              <a:ahLst/>
              <a:cxnLst/>
              <a:rect r="r" b="b" t="t" l="l"/>
              <a:pathLst>
                <a:path h="854302" w="859635">
                  <a:moveTo>
                    <a:pt x="33208" y="0"/>
                  </a:moveTo>
                  <a:lnTo>
                    <a:pt x="826428" y="0"/>
                  </a:lnTo>
                  <a:cubicBezTo>
                    <a:pt x="835235" y="0"/>
                    <a:pt x="843681" y="3499"/>
                    <a:pt x="849909" y="9726"/>
                  </a:cubicBezTo>
                  <a:cubicBezTo>
                    <a:pt x="856137" y="15954"/>
                    <a:pt x="859635" y="24400"/>
                    <a:pt x="859635" y="33208"/>
                  </a:cubicBezTo>
                  <a:lnTo>
                    <a:pt x="859635" y="821094"/>
                  </a:lnTo>
                  <a:cubicBezTo>
                    <a:pt x="859635" y="829902"/>
                    <a:pt x="856137" y="838348"/>
                    <a:pt x="849909" y="844576"/>
                  </a:cubicBezTo>
                  <a:cubicBezTo>
                    <a:pt x="843681" y="850803"/>
                    <a:pt x="835235" y="854302"/>
                    <a:pt x="826428" y="854302"/>
                  </a:cubicBezTo>
                  <a:lnTo>
                    <a:pt x="33208" y="854302"/>
                  </a:lnTo>
                  <a:cubicBezTo>
                    <a:pt x="24400" y="854302"/>
                    <a:pt x="15954" y="850803"/>
                    <a:pt x="9726" y="844576"/>
                  </a:cubicBezTo>
                  <a:cubicBezTo>
                    <a:pt x="3499" y="838348"/>
                    <a:pt x="0" y="829902"/>
                    <a:pt x="0" y="821094"/>
                  </a:cubicBezTo>
                  <a:lnTo>
                    <a:pt x="0" y="33208"/>
                  </a:lnTo>
                  <a:cubicBezTo>
                    <a:pt x="0" y="24400"/>
                    <a:pt x="3499" y="15954"/>
                    <a:pt x="9726" y="9726"/>
                  </a:cubicBezTo>
                  <a:cubicBezTo>
                    <a:pt x="15954" y="3499"/>
                    <a:pt x="24400" y="0"/>
                    <a:pt x="33208" y="0"/>
                  </a:cubicBezTo>
                  <a:close/>
                </a:path>
              </a:pathLst>
            </a:custGeom>
            <a:solidFill>
              <a:srgbClr val="41545B"/>
            </a:solidFill>
            <a:ln w="66675" cap="sq">
              <a:solidFill>
                <a:srgbClr val="41545B"/>
              </a:solidFill>
              <a:prstDash val="solid"/>
              <a:miter/>
            </a:ln>
          </p:spPr>
        </p:sp>
        <p:sp>
          <p:nvSpPr>
            <p:cNvPr name="TextBox 23" id="23"/>
            <p:cNvSpPr txBox="true"/>
            <p:nvPr/>
          </p:nvSpPr>
          <p:spPr>
            <a:xfrm>
              <a:off x="0" y="-38100"/>
              <a:ext cx="859635" cy="892402"/>
            </a:xfrm>
            <a:prstGeom prst="rect">
              <a:avLst/>
            </a:prstGeom>
          </p:spPr>
          <p:txBody>
            <a:bodyPr anchor="ctr" rtlCol="false" tIns="50800" lIns="50800" bIns="50800" rIns="50800"/>
            <a:lstStyle/>
            <a:p>
              <a:pPr algn="ctr">
                <a:lnSpc>
                  <a:spcPts val="2659"/>
                </a:lnSpc>
                <a:spcBef>
                  <a:spcPct val="0"/>
                </a:spcBef>
              </a:pPr>
            </a:p>
          </p:txBody>
        </p:sp>
      </p:grpSp>
      <p:sp>
        <p:nvSpPr>
          <p:cNvPr name="Freeform 24" id="24"/>
          <p:cNvSpPr/>
          <p:nvPr/>
        </p:nvSpPr>
        <p:spPr>
          <a:xfrm flipH="false" flipV="false" rot="0">
            <a:off x="1191464" y="4360870"/>
            <a:ext cx="2855678" cy="2844969"/>
          </a:xfrm>
          <a:custGeom>
            <a:avLst/>
            <a:gdLst/>
            <a:ahLst/>
            <a:cxnLst/>
            <a:rect r="r" b="b" t="t" l="l"/>
            <a:pathLst>
              <a:path h="2844969" w="2855678">
                <a:moveTo>
                  <a:pt x="0" y="0"/>
                </a:moveTo>
                <a:lnTo>
                  <a:pt x="2855678" y="0"/>
                </a:lnTo>
                <a:lnTo>
                  <a:pt x="2855678" y="2844969"/>
                </a:lnTo>
                <a:lnTo>
                  <a:pt x="0" y="2844969"/>
                </a:lnTo>
                <a:lnTo>
                  <a:pt x="0" y="0"/>
                </a:lnTo>
                <a:close/>
              </a:path>
            </a:pathLst>
          </a:custGeom>
          <a:blipFill>
            <a:blip r:embed="rId8"/>
            <a:stretch>
              <a:fillRect l="0" t="0" r="0" b="0"/>
            </a:stretch>
          </a:blipFill>
        </p:spPr>
      </p:sp>
      <p:sp>
        <p:nvSpPr>
          <p:cNvPr name="TextBox 25" id="25"/>
          <p:cNvSpPr txBox="true"/>
          <p:nvPr/>
        </p:nvSpPr>
        <p:spPr>
          <a:xfrm rot="0">
            <a:off x="5318706" y="2062838"/>
            <a:ext cx="3010680" cy="4117410"/>
          </a:xfrm>
          <a:prstGeom prst="rect">
            <a:avLst/>
          </a:prstGeom>
        </p:spPr>
        <p:txBody>
          <a:bodyPr anchor="t" rtlCol="false" tIns="0" lIns="0" bIns="0" rIns="0">
            <a:spAutoFit/>
          </a:bodyPr>
          <a:lstStyle/>
          <a:p>
            <a:pPr algn="ctr">
              <a:lnSpc>
                <a:spcPts val="3526"/>
              </a:lnSpc>
            </a:pPr>
            <a:r>
              <a:rPr lang="en-US" b="true" sz="3205" spc="-134">
                <a:solidFill>
                  <a:srgbClr val="FFFFFF"/>
                </a:solidFill>
                <a:latin typeface="Gaegu Bold"/>
                <a:ea typeface="Gaegu Bold"/>
                <a:cs typeface="Gaegu Bold"/>
                <a:sym typeface="Gaegu Bold"/>
              </a:rPr>
              <a:t>2. Jika Ali memiliki roti kemudian akan dibagikan ke 8 orang temannya. Tiap orang mendapatkan berapa bagian? . . .</a:t>
            </a:r>
          </a:p>
        </p:txBody>
      </p:sp>
      <p:sp>
        <p:nvSpPr>
          <p:cNvPr name="Freeform 26" id="26"/>
          <p:cNvSpPr/>
          <p:nvPr/>
        </p:nvSpPr>
        <p:spPr>
          <a:xfrm flipH="false" flipV="false" rot="0">
            <a:off x="5951027" y="5972699"/>
            <a:ext cx="1841165" cy="1506408"/>
          </a:xfrm>
          <a:custGeom>
            <a:avLst/>
            <a:gdLst/>
            <a:ahLst/>
            <a:cxnLst/>
            <a:rect r="r" b="b" t="t" l="l"/>
            <a:pathLst>
              <a:path h="1506408" w="1841165">
                <a:moveTo>
                  <a:pt x="0" y="0"/>
                </a:moveTo>
                <a:lnTo>
                  <a:pt x="1841165" y="0"/>
                </a:lnTo>
                <a:lnTo>
                  <a:pt x="1841165" y="1506408"/>
                </a:lnTo>
                <a:lnTo>
                  <a:pt x="0" y="15064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7" id="27"/>
          <p:cNvSpPr/>
          <p:nvPr/>
        </p:nvSpPr>
        <p:spPr>
          <a:xfrm flipH="false" flipV="false" rot="0">
            <a:off x="9853980" y="5925298"/>
            <a:ext cx="1102230" cy="1102230"/>
          </a:xfrm>
          <a:custGeom>
            <a:avLst/>
            <a:gdLst/>
            <a:ahLst/>
            <a:cxnLst/>
            <a:rect r="r" b="b" t="t" l="l"/>
            <a:pathLst>
              <a:path h="1102230" w="1102230">
                <a:moveTo>
                  <a:pt x="0" y="0"/>
                </a:moveTo>
                <a:lnTo>
                  <a:pt x="1102230" y="0"/>
                </a:lnTo>
                <a:lnTo>
                  <a:pt x="1102230" y="1102231"/>
                </a:lnTo>
                <a:lnTo>
                  <a:pt x="0" y="110223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8" id="28"/>
          <p:cNvSpPr/>
          <p:nvPr/>
        </p:nvSpPr>
        <p:spPr>
          <a:xfrm flipH="false" flipV="false" rot="0">
            <a:off x="11784885" y="5896784"/>
            <a:ext cx="1054987" cy="1054987"/>
          </a:xfrm>
          <a:custGeom>
            <a:avLst/>
            <a:gdLst/>
            <a:ahLst/>
            <a:cxnLst/>
            <a:rect r="r" b="b" t="t" l="l"/>
            <a:pathLst>
              <a:path h="1054987" w="1054987">
                <a:moveTo>
                  <a:pt x="0" y="0"/>
                </a:moveTo>
                <a:lnTo>
                  <a:pt x="1054987" y="0"/>
                </a:lnTo>
                <a:lnTo>
                  <a:pt x="1054987" y="1054987"/>
                </a:lnTo>
                <a:lnTo>
                  <a:pt x="0" y="105498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9" id="29"/>
          <p:cNvSpPr txBox="true"/>
          <p:nvPr/>
        </p:nvSpPr>
        <p:spPr>
          <a:xfrm rot="0">
            <a:off x="836036" y="2140245"/>
            <a:ext cx="3456592" cy="1645077"/>
          </a:xfrm>
          <a:prstGeom prst="rect">
            <a:avLst/>
          </a:prstGeom>
        </p:spPr>
        <p:txBody>
          <a:bodyPr anchor="t" rtlCol="false" tIns="0" lIns="0" bIns="0" rIns="0">
            <a:spAutoFit/>
          </a:bodyPr>
          <a:lstStyle/>
          <a:p>
            <a:pPr algn="l" marL="608178" indent="-304089" lvl="1">
              <a:lnSpc>
                <a:spcPts val="3098"/>
              </a:lnSpc>
              <a:buAutoNum type="arabicPeriod" startAt="1"/>
            </a:pPr>
            <a:r>
              <a:rPr lang="en-US" b="true" sz="2816" spc="-118">
                <a:solidFill>
                  <a:srgbClr val="FFFFFF"/>
                </a:solidFill>
                <a:latin typeface="Gaegu Bold"/>
                <a:ea typeface="Gaegu Bold"/>
                <a:cs typeface="Gaegu Bold"/>
                <a:sym typeface="Gaegu Bold"/>
              </a:rPr>
              <a:t>Lihatlah gambar dibawah ini! jika ditulis dalam pecahan adalah . . .</a:t>
            </a:r>
          </a:p>
        </p:txBody>
      </p:sp>
      <p:sp>
        <p:nvSpPr>
          <p:cNvPr name="TextBox 30" id="30"/>
          <p:cNvSpPr txBox="true"/>
          <p:nvPr/>
        </p:nvSpPr>
        <p:spPr>
          <a:xfrm rot="0">
            <a:off x="9853980" y="2264433"/>
            <a:ext cx="3010680" cy="3222060"/>
          </a:xfrm>
          <a:prstGeom prst="rect">
            <a:avLst/>
          </a:prstGeom>
        </p:spPr>
        <p:txBody>
          <a:bodyPr anchor="t" rtlCol="false" tIns="0" lIns="0" bIns="0" rIns="0">
            <a:spAutoFit/>
          </a:bodyPr>
          <a:lstStyle/>
          <a:p>
            <a:pPr algn="ctr">
              <a:lnSpc>
                <a:spcPts val="3526"/>
              </a:lnSpc>
            </a:pPr>
            <a:r>
              <a:rPr lang="en-US" b="true" sz="3205" spc="-134">
                <a:solidFill>
                  <a:srgbClr val="FFFFFF"/>
                </a:solidFill>
                <a:latin typeface="Gaegu Bold"/>
                <a:ea typeface="Gaegu Bold"/>
                <a:cs typeface="Gaegu Bold"/>
                <a:sym typeface="Gaegu Bold"/>
              </a:rPr>
              <a:t>3. Bandingkanlah gambar kue brikut dengan meberikan tanda lebih besar (&gt;), lebih kecil(&lt;) dan sama dengan(=)</a:t>
            </a:r>
          </a:p>
        </p:txBody>
      </p:sp>
      <p:sp>
        <p:nvSpPr>
          <p:cNvPr name="TextBox 31" id="31"/>
          <p:cNvSpPr txBox="true"/>
          <p:nvPr/>
        </p:nvSpPr>
        <p:spPr>
          <a:xfrm rot="0">
            <a:off x="9415830" y="6348077"/>
            <a:ext cx="3773866" cy="679451"/>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Open Sans"/>
                <a:ea typeface="Open Sans"/>
                <a:cs typeface="Open Sans"/>
                <a:sym typeface="Open Sans"/>
              </a:rPr>
              <a:t>....</a:t>
            </a:r>
          </a:p>
        </p:txBody>
      </p:sp>
      <p:grpSp>
        <p:nvGrpSpPr>
          <p:cNvPr name="Group 32" id="32"/>
          <p:cNvGrpSpPr/>
          <p:nvPr/>
        </p:nvGrpSpPr>
        <p:grpSpPr>
          <a:xfrm rot="0">
            <a:off x="13802708" y="1896658"/>
            <a:ext cx="3773866" cy="5689937"/>
            <a:chOff x="0" y="0"/>
            <a:chExt cx="993940" cy="1498584"/>
          </a:xfrm>
        </p:grpSpPr>
        <p:sp>
          <p:nvSpPr>
            <p:cNvPr name="Freeform 33" id="33"/>
            <p:cNvSpPr/>
            <p:nvPr/>
          </p:nvSpPr>
          <p:spPr>
            <a:xfrm flipH="false" flipV="false" rot="0">
              <a:off x="0" y="0"/>
              <a:ext cx="993940" cy="1498584"/>
            </a:xfrm>
            <a:custGeom>
              <a:avLst/>
              <a:gdLst/>
              <a:ahLst/>
              <a:cxnLst/>
              <a:rect r="r" b="b" t="t" l="l"/>
              <a:pathLst>
                <a:path h="1498584" w="993940">
                  <a:moveTo>
                    <a:pt x="63595" y="0"/>
                  </a:moveTo>
                  <a:lnTo>
                    <a:pt x="930345" y="0"/>
                  </a:lnTo>
                  <a:cubicBezTo>
                    <a:pt x="947211" y="0"/>
                    <a:pt x="963387" y="6700"/>
                    <a:pt x="975314" y="18627"/>
                  </a:cubicBezTo>
                  <a:cubicBezTo>
                    <a:pt x="987240" y="30553"/>
                    <a:pt x="993940" y="46729"/>
                    <a:pt x="993940" y="63595"/>
                  </a:cubicBezTo>
                  <a:lnTo>
                    <a:pt x="993940" y="1434989"/>
                  </a:lnTo>
                  <a:cubicBezTo>
                    <a:pt x="993940" y="1451856"/>
                    <a:pt x="987240" y="1468031"/>
                    <a:pt x="975314" y="1479958"/>
                  </a:cubicBezTo>
                  <a:cubicBezTo>
                    <a:pt x="963387" y="1491884"/>
                    <a:pt x="947211" y="1498584"/>
                    <a:pt x="930345" y="1498584"/>
                  </a:cubicBezTo>
                  <a:lnTo>
                    <a:pt x="63595" y="1498584"/>
                  </a:lnTo>
                  <a:cubicBezTo>
                    <a:pt x="28473" y="1498584"/>
                    <a:pt x="0" y="1470112"/>
                    <a:pt x="0" y="1434989"/>
                  </a:cubicBezTo>
                  <a:lnTo>
                    <a:pt x="0" y="63595"/>
                  </a:lnTo>
                  <a:cubicBezTo>
                    <a:pt x="0" y="46729"/>
                    <a:pt x="6700" y="30553"/>
                    <a:pt x="18627" y="18627"/>
                  </a:cubicBezTo>
                  <a:cubicBezTo>
                    <a:pt x="30553" y="6700"/>
                    <a:pt x="46729" y="0"/>
                    <a:pt x="63595" y="0"/>
                  </a:cubicBezTo>
                  <a:close/>
                </a:path>
              </a:pathLst>
            </a:custGeom>
            <a:solidFill>
              <a:srgbClr val="FFFFFF"/>
            </a:solidFill>
            <a:ln w="66675" cap="rnd">
              <a:solidFill>
                <a:srgbClr val="BF885A"/>
              </a:solidFill>
              <a:prstDash val="solid"/>
              <a:round/>
            </a:ln>
          </p:spPr>
        </p:sp>
        <p:sp>
          <p:nvSpPr>
            <p:cNvPr name="TextBox 34" id="34"/>
            <p:cNvSpPr txBox="true"/>
            <p:nvPr/>
          </p:nvSpPr>
          <p:spPr>
            <a:xfrm>
              <a:off x="0" y="-38100"/>
              <a:ext cx="993940" cy="1536684"/>
            </a:xfrm>
            <a:prstGeom prst="rect">
              <a:avLst/>
            </a:prstGeom>
          </p:spPr>
          <p:txBody>
            <a:bodyPr anchor="ctr" rtlCol="false" tIns="50800" lIns="50800" bIns="50800" rIns="50800"/>
            <a:lstStyle/>
            <a:p>
              <a:pPr algn="ctr">
                <a:lnSpc>
                  <a:spcPts val="2659"/>
                </a:lnSpc>
                <a:spcBef>
                  <a:spcPct val="0"/>
                </a:spcBef>
              </a:pPr>
            </a:p>
          </p:txBody>
        </p:sp>
      </p:grpSp>
      <p:grpSp>
        <p:nvGrpSpPr>
          <p:cNvPr name="Group 35" id="35"/>
          <p:cNvGrpSpPr/>
          <p:nvPr/>
        </p:nvGrpSpPr>
        <p:grpSpPr>
          <a:xfrm rot="0">
            <a:off x="13950303" y="2242816"/>
            <a:ext cx="3478677" cy="4963023"/>
            <a:chOff x="0" y="0"/>
            <a:chExt cx="916195" cy="1307134"/>
          </a:xfrm>
        </p:grpSpPr>
        <p:sp>
          <p:nvSpPr>
            <p:cNvPr name="Freeform 36" id="36"/>
            <p:cNvSpPr/>
            <p:nvPr/>
          </p:nvSpPr>
          <p:spPr>
            <a:xfrm flipH="false" flipV="false" rot="0">
              <a:off x="0" y="0"/>
              <a:ext cx="916195" cy="1307134"/>
            </a:xfrm>
            <a:custGeom>
              <a:avLst/>
              <a:gdLst/>
              <a:ahLst/>
              <a:cxnLst/>
              <a:rect r="r" b="b" t="t" l="l"/>
              <a:pathLst>
                <a:path h="1307134" w="916195">
                  <a:moveTo>
                    <a:pt x="31158" y="0"/>
                  </a:moveTo>
                  <a:lnTo>
                    <a:pt x="885037" y="0"/>
                  </a:lnTo>
                  <a:cubicBezTo>
                    <a:pt x="902245" y="0"/>
                    <a:pt x="916195" y="13950"/>
                    <a:pt x="916195" y="31158"/>
                  </a:cubicBezTo>
                  <a:lnTo>
                    <a:pt x="916195" y="1275976"/>
                  </a:lnTo>
                  <a:cubicBezTo>
                    <a:pt x="916195" y="1284240"/>
                    <a:pt x="912912" y="1292165"/>
                    <a:pt x="907069" y="1298008"/>
                  </a:cubicBezTo>
                  <a:cubicBezTo>
                    <a:pt x="901226" y="1303851"/>
                    <a:pt x="893301" y="1307134"/>
                    <a:pt x="885037" y="1307134"/>
                  </a:cubicBezTo>
                  <a:lnTo>
                    <a:pt x="31158" y="1307134"/>
                  </a:lnTo>
                  <a:cubicBezTo>
                    <a:pt x="22894" y="1307134"/>
                    <a:pt x="14969" y="1303851"/>
                    <a:pt x="9126" y="1298008"/>
                  </a:cubicBezTo>
                  <a:cubicBezTo>
                    <a:pt x="3283" y="1292165"/>
                    <a:pt x="0" y="1284240"/>
                    <a:pt x="0" y="1275976"/>
                  </a:cubicBezTo>
                  <a:lnTo>
                    <a:pt x="0" y="31158"/>
                  </a:lnTo>
                  <a:cubicBezTo>
                    <a:pt x="0" y="22894"/>
                    <a:pt x="3283" y="14969"/>
                    <a:pt x="9126" y="9126"/>
                  </a:cubicBezTo>
                  <a:cubicBezTo>
                    <a:pt x="14969" y="3283"/>
                    <a:pt x="22894" y="0"/>
                    <a:pt x="31158" y="0"/>
                  </a:cubicBezTo>
                  <a:close/>
                </a:path>
              </a:pathLst>
            </a:custGeom>
            <a:solidFill>
              <a:srgbClr val="41545B"/>
            </a:solidFill>
            <a:ln w="66675" cap="sq">
              <a:solidFill>
                <a:srgbClr val="41545B"/>
              </a:solidFill>
              <a:prstDash val="solid"/>
              <a:miter/>
            </a:ln>
          </p:spPr>
        </p:sp>
        <p:sp>
          <p:nvSpPr>
            <p:cNvPr name="TextBox 37" id="37"/>
            <p:cNvSpPr txBox="true"/>
            <p:nvPr/>
          </p:nvSpPr>
          <p:spPr>
            <a:xfrm>
              <a:off x="0" y="-38100"/>
              <a:ext cx="916195" cy="1345234"/>
            </a:xfrm>
            <a:prstGeom prst="rect">
              <a:avLst/>
            </a:prstGeom>
          </p:spPr>
          <p:txBody>
            <a:bodyPr anchor="ctr" rtlCol="false" tIns="50800" lIns="50800" bIns="50800" rIns="50800"/>
            <a:lstStyle/>
            <a:p>
              <a:pPr algn="ctr">
                <a:lnSpc>
                  <a:spcPts val="2659"/>
                </a:lnSpc>
                <a:spcBef>
                  <a:spcPct val="0"/>
                </a:spcBef>
              </a:pPr>
            </a:p>
          </p:txBody>
        </p:sp>
      </p:grpSp>
      <p:sp>
        <p:nvSpPr>
          <p:cNvPr name="TextBox 38" id="38"/>
          <p:cNvSpPr txBox="true"/>
          <p:nvPr/>
        </p:nvSpPr>
        <p:spPr>
          <a:xfrm rot="0">
            <a:off x="14275546" y="2264433"/>
            <a:ext cx="3010680" cy="4565085"/>
          </a:xfrm>
          <a:prstGeom prst="rect">
            <a:avLst/>
          </a:prstGeom>
        </p:spPr>
        <p:txBody>
          <a:bodyPr anchor="t" rtlCol="false" tIns="0" lIns="0" bIns="0" rIns="0">
            <a:spAutoFit/>
          </a:bodyPr>
          <a:lstStyle/>
          <a:p>
            <a:pPr algn="ctr">
              <a:lnSpc>
                <a:spcPts val="3526"/>
              </a:lnSpc>
            </a:pPr>
            <a:r>
              <a:rPr lang="en-US" b="true" sz="3205" spc="-134">
                <a:solidFill>
                  <a:srgbClr val="FFFFFF"/>
                </a:solidFill>
                <a:latin typeface="Gaegu Bold"/>
                <a:ea typeface="Gaegu Bold"/>
                <a:cs typeface="Gaegu Bold"/>
                <a:sym typeface="Gaegu Bold"/>
              </a:rPr>
              <a:t>4. Berilah  tanda lebih besar (&gt;), lebih kecil(&lt;) dan sama dengan(=) pada perbandingan pecahan berikut!</a:t>
            </a:r>
          </a:p>
          <a:p>
            <a:pPr algn="ctr">
              <a:lnSpc>
                <a:spcPts val="3526"/>
              </a:lnSpc>
            </a:pPr>
          </a:p>
          <a:p>
            <a:pPr algn="ctr">
              <a:lnSpc>
                <a:spcPts val="3526"/>
              </a:lnSpc>
            </a:pPr>
            <a:r>
              <a:rPr lang="en-US" b="true" sz="3205" spc="-134">
                <a:solidFill>
                  <a:srgbClr val="FFFFFF"/>
                </a:solidFill>
                <a:latin typeface="Gaegu Bold"/>
                <a:ea typeface="Gaegu Bold"/>
                <a:cs typeface="Gaegu Bold"/>
                <a:sym typeface="Gaegu Bold"/>
              </a:rPr>
              <a:t>a. 1/6 . . . 1/3</a:t>
            </a:r>
          </a:p>
          <a:p>
            <a:pPr algn="ctr">
              <a:lnSpc>
                <a:spcPts val="3526"/>
              </a:lnSpc>
            </a:pPr>
            <a:r>
              <a:rPr lang="en-US" b="true" sz="3205" spc="-134">
                <a:solidFill>
                  <a:srgbClr val="FFFFFF"/>
                </a:solidFill>
                <a:latin typeface="Gaegu Bold"/>
                <a:ea typeface="Gaegu Bold"/>
                <a:cs typeface="Gaegu Bold"/>
                <a:sym typeface="Gaegu Bold"/>
              </a:rPr>
              <a:t>b. 2/3 . . . 4/6</a:t>
            </a:r>
          </a:p>
          <a:p>
            <a:pPr algn="ctr">
              <a:lnSpc>
                <a:spcPts val="3526"/>
              </a:lnSpc>
            </a:pPr>
            <a:r>
              <a:rPr lang="en-US" b="true" sz="3205" spc="-134">
                <a:solidFill>
                  <a:srgbClr val="FFFFFF"/>
                </a:solidFill>
                <a:latin typeface="Gaegu Bold"/>
                <a:ea typeface="Gaegu Bold"/>
                <a:cs typeface="Gaegu Bold"/>
                <a:sym typeface="Gaegu Bold"/>
              </a:rPr>
              <a:t>c. 1/2 . . . 2/4</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674986" y="1299345"/>
            <a:ext cx="4379047" cy="771931"/>
            <a:chOff x="0" y="0"/>
            <a:chExt cx="859635" cy="151535"/>
          </a:xfrm>
        </p:grpSpPr>
        <p:sp>
          <p:nvSpPr>
            <p:cNvPr name="Freeform 4" id="4"/>
            <p:cNvSpPr/>
            <p:nvPr/>
          </p:nvSpPr>
          <p:spPr>
            <a:xfrm flipH="false" flipV="false" rot="0">
              <a:off x="0" y="0"/>
              <a:ext cx="859635" cy="151535"/>
            </a:xfrm>
            <a:custGeom>
              <a:avLst/>
              <a:gdLst/>
              <a:ahLst/>
              <a:cxnLst/>
              <a:rect r="r" b="b" t="t" l="l"/>
              <a:pathLst>
                <a:path h="151535" w="859635">
                  <a:moveTo>
                    <a:pt x="24751" y="0"/>
                  </a:moveTo>
                  <a:lnTo>
                    <a:pt x="834884" y="0"/>
                  </a:lnTo>
                  <a:cubicBezTo>
                    <a:pt x="841448" y="0"/>
                    <a:pt x="847744" y="2608"/>
                    <a:pt x="852386" y="7249"/>
                  </a:cubicBezTo>
                  <a:cubicBezTo>
                    <a:pt x="857028" y="11891"/>
                    <a:pt x="859635" y="18187"/>
                    <a:pt x="859635" y="24751"/>
                  </a:cubicBezTo>
                  <a:lnTo>
                    <a:pt x="859635" y="126784"/>
                  </a:lnTo>
                  <a:cubicBezTo>
                    <a:pt x="859635" y="133348"/>
                    <a:pt x="857028" y="139644"/>
                    <a:pt x="852386" y="144286"/>
                  </a:cubicBezTo>
                  <a:cubicBezTo>
                    <a:pt x="847744" y="148927"/>
                    <a:pt x="841448" y="151535"/>
                    <a:pt x="834884" y="151535"/>
                  </a:cubicBezTo>
                  <a:lnTo>
                    <a:pt x="24751" y="151535"/>
                  </a:lnTo>
                  <a:cubicBezTo>
                    <a:pt x="18187" y="151535"/>
                    <a:pt x="11891" y="148927"/>
                    <a:pt x="7249" y="144286"/>
                  </a:cubicBezTo>
                  <a:cubicBezTo>
                    <a:pt x="2608" y="139644"/>
                    <a:pt x="0" y="133348"/>
                    <a:pt x="0" y="126784"/>
                  </a:cubicBezTo>
                  <a:lnTo>
                    <a:pt x="0" y="24751"/>
                  </a:lnTo>
                  <a:cubicBezTo>
                    <a:pt x="0" y="18187"/>
                    <a:pt x="2608" y="11891"/>
                    <a:pt x="7249" y="7249"/>
                  </a:cubicBezTo>
                  <a:cubicBezTo>
                    <a:pt x="11891" y="2608"/>
                    <a:pt x="18187" y="0"/>
                    <a:pt x="24751" y="0"/>
                  </a:cubicBezTo>
                  <a:close/>
                </a:path>
              </a:pathLst>
            </a:custGeom>
            <a:solidFill>
              <a:srgbClr val="41545B"/>
            </a:solidFill>
            <a:ln w="66675" cap="sq">
              <a:solidFill>
                <a:srgbClr val="41545B"/>
              </a:solidFill>
              <a:prstDash val="solid"/>
              <a:miter/>
            </a:ln>
          </p:spPr>
        </p:sp>
        <p:sp>
          <p:nvSpPr>
            <p:cNvPr name="TextBox 5" id="5"/>
            <p:cNvSpPr txBox="true"/>
            <p:nvPr/>
          </p:nvSpPr>
          <p:spPr>
            <a:xfrm>
              <a:off x="0" y="-38100"/>
              <a:ext cx="859635" cy="18963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2633755" y="4408855"/>
            <a:ext cx="4940799" cy="807041"/>
            <a:chOff x="0" y="0"/>
            <a:chExt cx="969911" cy="158427"/>
          </a:xfrm>
        </p:grpSpPr>
        <p:sp>
          <p:nvSpPr>
            <p:cNvPr name="Freeform 7" id="7"/>
            <p:cNvSpPr/>
            <p:nvPr/>
          </p:nvSpPr>
          <p:spPr>
            <a:xfrm flipH="false" flipV="false" rot="0">
              <a:off x="0" y="0"/>
              <a:ext cx="969911" cy="158427"/>
            </a:xfrm>
            <a:custGeom>
              <a:avLst/>
              <a:gdLst/>
              <a:ahLst/>
              <a:cxnLst/>
              <a:rect r="r" b="b" t="t" l="l"/>
              <a:pathLst>
                <a:path h="158427" w="969911">
                  <a:moveTo>
                    <a:pt x="21937" y="0"/>
                  </a:moveTo>
                  <a:lnTo>
                    <a:pt x="947973" y="0"/>
                  </a:lnTo>
                  <a:cubicBezTo>
                    <a:pt x="960089" y="0"/>
                    <a:pt x="969911" y="9822"/>
                    <a:pt x="969911" y="21937"/>
                  </a:cubicBezTo>
                  <a:lnTo>
                    <a:pt x="969911" y="136490"/>
                  </a:lnTo>
                  <a:cubicBezTo>
                    <a:pt x="969911" y="142308"/>
                    <a:pt x="967599" y="147888"/>
                    <a:pt x="963485" y="152002"/>
                  </a:cubicBezTo>
                  <a:cubicBezTo>
                    <a:pt x="959371" y="156116"/>
                    <a:pt x="953791" y="158427"/>
                    <a:pt x="947973" y="158427"/>
                  </a:cubicBezTo>
                  <a:lnTo>
                    <a:pt x="21937" y="158427"/>
                  </a:lnTo>
                  <a:cubicBezTo>
                    <a:pt x="16119" y="158427"/>
                    <a:pt x="10539" y="156116"/>
                    <a:pt x="6425" y="152002"/>
                  </a:cubicBezTo>
                  <a:cubicBezTo>
                    <a:pt x="2311" y="147888"/>
                    <a:pt x="0" y="142308"/>
                    <a:pt x="0" y="136490"/>
                  </a:cubicBezTo>
                  <a:lnTo>
                    <a:pt x="0" y="21937"/>
                  </a:lnTo>
                  <a:cubicBezTo>
                    <a:pt x="0" y="16119"/>
                    <a:pt x="2311" y="10539"/>
                    <a:pt x="6425" y="6425"/>
                  </a:cubicBezTo>
                  <a:cubicBezTo>
                    <a:pt x="10539" y="2311"/>
                    <a:pt x="16119" y="0"/>
                    <a:pt x="21937" y="0"/>
                  </a:cubicBezTo>
                  <a:close/>
                </a:path>
              </a:pathLst>
            </a:custGeom>
            <a:solidFill>
              <a:srgbClr val="41545B"/>
            </a:solidFill>
            <a:ln w="66675" cap="sq">
              <a:solidFill>
                <a:srgbClr val="41545B"/>
              </a:solidFill>
              <a:prstDash val="solid"/>
              <a:miter/>
            </a:ln>
          </p:spPr>
        </p:sp>
        <p:sp>
          <p:nvSpPr>
            <p:cNvPr name="TextBox 8" id="8"/>
            <p:cNvSpPr txBox="true"/>
            <p:nvPr/>
          </p:nvSpPr>
          <p:spPr>
            <a:xfrm>
              <a:off x="0" y="-38100"/>
              <a:ext cx="969911" cy="196527"/>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9476837" y="407998"/>
            <a:ext cx="10294565" cy="530833"/>
          </a:xfrm>
          <a:prstGeom prst="rect">
            <a:avLst/>
          </a:prstGeom>
        </p:spPr>
        <p:txBody>
          <a:bodyPr anchor="t" rtlCol="false" tIns="0" lIns="0" bIns="0" rIns="0">
            <a:spAutoFit/>
          </a:bodyPr>
          <a:lstStyle/>
          <a:p>
            <a:pPr algn="ctr" marL="0" indent="0" lvl="0">
              <a:lnSpc>
                <a:spcPts val="4341"/>
              </a:lnSpc>
              <a:spcBef>
                <a:spcPct val="0"/>
              </a:spcBef>
            </a:pPr>
            <a:r>
              <a:rPr lang="en-US" sz="3101">
                <a:solidFill>
                  <a:srgbClr val="41545B"/>
                </a:solidFill>
                <a:latin typeface="More Sugar"/>
                <a:ea typeface="More Sugar"/>
                <a:cs typeface="More Sugar"/>
                <a:sym typeface="More Sugar"/>
              </a:rPr>
              <a:t>Pamekasan, 3 September 2024</a:t>
            </a:r>
          </a:p>
        </p:txBody>
      </p:sp>
      <p:grpSp>
        <p:nvGrpSpPr>
          <p:cNvPr name="Group 10" id="10"/>
          <p:cNvGrpSpPr/>
          <p:nvPr/>
        </p:nvGrpSpPr>
        <p:grpSpPr>
          <a:xfrm rot="0">
            <a:off x="1028700" y="1299345"/>
            <a:ext cx="4379047" cy="767121"/>
            <a:chOff x="0" y="0"/>
            <a:chExt cx="859635" cy="150591"/>
          </a:xfrm>
        </p:grpSpPr>
        <p:sp>
          <p:nvSpPr>
            <p:cNvPr name="Freeform 11" id="11"/>
            <p:cNvSpPr/>
            <p:nvPr/>
          </p:nvSpPr>
          <p:spPr>
            <a:xfrm flipH="false" flipV="false" rot="0">
              <a:off x="0" y="0"/>
              <a:ext cx="859635" cy="150591"/>
            </a:xfrm>
            <a:custGeom>
              <a:avLst/>
              <a:gdLst/>
              <a:ahLst/>
              <a:cxnLst/>
              <a:rect r="r" b="b" t="t" l="l"/>
              <a:pathLst>
                <a:path h="150591" w="859635">
                  <a:moveTo>
                    <a:pt x="24751" y="0"/>
                  </a:moveTo>
                  <a:lnTo>
                    <a:pt x="834884" y="0"/>
                  </a:lnTo>
                  <a:cubicBezTo>
                    <a:pt x="841448" y="0"/>
                    <a:pt x="847744" y="2608"/>
                    <a:pt x="852386" y="7249"/>
                  </a:cubicBezTo>
                  <a:cubicBezTo>
                    <a:pt x="857028" y="11891"/>
                    <a:pt x="859635" y="18187"/>
                    <a:pt x="859635" y="24751"/>
                  </a:cubicBezTo>
                  <a:lnTo>
                    <a:pt x="859635" y="125839"/>
                  </a:lnTo>
                  <a:cubicBezTo>
                    <a:pt x="859635" y="132404"/>
                    <a:pt x="857028" y="138700"/>
                    <a:pt x="852386" y="143341"/>
                  </a:cubicBezTo>
                  <a:cubicBezTo>
                    <a:pt x="847744" y="147983"/>
                    <a:pt x="841448" y="150591"/>
                    <a:pt x="834884" y="150591"/>
                  </a:cubicBezTo>
                  <a:lnTo>
                    <a:pt x="24751" y="150591"/>
                  </a:lnTo>
                  <a:cubicBezTo>
                    <a:pt x="18187" y="150591"/>
                    <a:pt x="11891" y="147983"/>
                    <a:pt x="7249" y="143341"/>
                  </a:cubicBezTo>
                  <a:cubicBezTo>
                    <a:pt x="2608" y="138700"/>
                    <a:pt x="0" y="132404"/>
                    <a:pt x="0" y="125839"/>
                  </a:cubicBezTo>
                  <a:lnTo>
                    <a:pt x="0" y="24751"/>
                  </a:lnTo>
                  <a:cubicBezTo>
                    <a:pt x="0" y="18187"/>
                    <a:pt x="2608" y="11891"/>
                    <a:pt x="7249" y="7249"/>
                  </a:cubicBezTo>
                  <a:cubicBezTo>
                    <a:pt x="11891" y="2608"/>
                    <a:pt x="18187" y="0"/>
                    <a:pt x="24751" y="0"/>
                  </a:cubicBezTo>
                  <a:close/>
                </a:path>
              </a:pathLst>
            </a:custGeom>
            <a:solidFill>
              <a:srgbClr val="41545B"/>
            </a:solidFill>
            <a:ln w="66675" cap="sq">
              <a:solidFill>
                <a:srgbClr val="41545B"/>
              </a:solidFill>
              <a:prstDash val="solid"/>
              <a:miter/>
            </a:ln>
          </p:spPr>
        </p:sp>
        <p:sp>
          <p:nvSpPr>
            <p:cNvPr name="TextBox 12" id="12"/>
            <p:cNvSpPr txBox="true"/>
            <p:nvPr/>
          </p:nvSpPr>
          <p:spPr>
            <a:xfrm>
              <a:off x="0" y="-38100"/>
              <a:ext cx="859635" cy="188691"/>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2700430" y="4361230"/>
            <a:ext cx="4414429" cy="924235"/>
          </a:xfrm>
          <a:prstGeom prst="rect">
            <a:avLst/>
          </a:prstGeom>
        </p:spPr>
        <p:txBody>
          <a:bodyPr anchor="t" rtlCol="false" tIns="0" lIns="0" bIns="0" rIns="0">
            <a:spAutoFit/>
          </a:bodyPr>
          <a:lstStyle/>
          <a:p>
            <a:pPr algn="l">
              <a:lnSpc>
                <a:spcPts val="3326"/>
              </a:lnSpc>
            </a:pPr>
            <a:r>
              <a:rPr lang="en-US" sz="3024" spc="-127" b="true">
                <a:solidFill>
                  <a:srgbClr val="FFFFFF"/>
                </a:solidFill>
                <a:latin typeface="Gaegu Bold"/>
                <a:ea typeface="Gaegu Bold"/>
                <a:cs typeface="Gaegu Bold"/>
                <a:sym typeface="Gaegu Bold"/>
              </a:rPr>
              <a:t>VIKY FIRMANSYAH, S.Pd</a:t>
            </a:r>
          </a:p>
          <a:p>
            <a:pPr algn="l">
              <a:lnSpc>
                <a:spcPts val="3326"/>
              </a:lnSpc>
            </a:pPr>
            <a:r>
              <a:rPr lang="en-US" sz="3024" spc="-127" b="true">
                <a:solidFill>
                  <a:srgbClr val="FFFFFF"/>
                </a:solidFill>
                <a:latin typeface="Gaegu Bold"/>
                <a:ea typeface="Gaegu Bold"/>
                <a:cs typeface="Gaegu Bold"/>
                <a:sym typeface="Gaegu Bold"/>
              </a:rPr>
              <a:t>NiP. 19861220 202012 1 001</a:t>
            </a:r>
          </a:p>
        </p:txBody>
      </p:sp>
      <p:sp>
        <p:nvSpPr>
          <p:cNvPr name="TextBox 14" id="14"/>
          <p:cNvSpPr txBox="true"/>
          <p:nvPr/>
        </p:nvSpPr>
        <p:spPr>
          <a:xfrm rot="0">
            <a:off x="12890930" y="1561330"/>
            <a:ext cx="4039278" cy="505135"/>
          </a:xfrm>
          <a:prstGeom prst="rect">
            <a:avLst/>
          </a:prstGeom>
        </p:spPr>
        <p:txBody>
          <a:bodyPr anchor="t" rtlCol="false" tIns="0" lIns="0" bIns="0" rIns="0">
            <a:spAutoFit/>
          </a:bodyPr>
          <a:lstStyle/>
          <a:p>
            <a:pPr algn="l">
              <a:lnSpc>
                <a:spcPts val="3326"/>
              </a:lnSpc>
            </a:pPr>
            <a:r>
              <a:rPr lang="en-US" sz="3024" spc="-127" b="true">
                <a:solidFill>
                  <a:srgbClr val="FFFFFF"/>
                </a:solidFill>
                <a:latin typeface="Gaegu Bold"/>
                <a:ea typeface="Gaegu Bold"/>
                <a:cs typeface="Gaegu Bold"/>
                <a:sym typeface="Gaegu Bold"/>
              </a:rPr>
              <a:t>Guru kelas VI</a:t>
            </a:r>
          </a:p>
        </p:txBody>
      </p:sp>
      <p:grpSp>
        <p:nvGrpSpPr>
          <p:cNvPr name="Group 15" id="15"/>
          <p:cNvGrpSpPr/>
          <p:nvPr/>
        </p:nvGrpSpPr>
        <p:grpSpPr>
          <a:xfrm rot="0">
            <a:off x="1028700" y="4266890"/>
            <a:ext cx="4940799" cy="807041"/>
            <a:chOff x="0" y="0"/>
            <a:chExt cx="969911" cy="158427"/>
          </a:xfrm>
        </p:grpSpPr>
        <p:sp>
          <p:nvSpPr>
            <p:cNvPr name="Freeform 16" id="16"/>
            <p:cNvSpPr/>
            <p:nvPr/>
          </p:nvSpPr>
          <p:spPr>
            <a:xfrm flipH="false" flipV="false" rot="0">
              <a:off x="0" y="0"/>
              <a:ext cx="969911" cy="158427"/>
            </a:xfrm>
            <a:custGeom>
              <a:avLst/>
              <a:gdLst/>
              <a:ahLst/>
              <a:cxnLst/>
              <a:rect r="r" b="b" t="t" l="l"/>
              <a:pathLst>
                <a:path h="158427" w="969911">
                  <a:moveTo>
                    <a:pt x="21937" y="0"/>
                  </a:moveTo>
                  <a:lnTo>
                    <a:pt x="947973" y="0"/>
                  </a:lnTo>
                  <a:cubicBezTo>
                    <a:pt x="960089" y="0"/>
                    <a:pt x="969911" y="9822"/>
                    <a:pt x="969911" y="21937"/>
                  </a:cubicBezTo>
                  <a:lnTo>
                    <a:pt x="969911" y="136490"/>
                  </a:lnTo>
                  <a:cubicBezTo>
                    <a:pt x="969911" y="142308"/>
                    <a:pt x="967599" y="147888"/>
                    <a:pt x="963485" y="152002"/>
                  </a:cubicBezTo>
                  <a:cubicBezTo>
                    <a:pt x="959371" y="156116"/>
                    <a:pt x="953791" y="158427"/>
                    <a:pt x="947973" y="158427"/>
                  </a:cubicBezTo>
                  <a:lnTo>
                    <a:pt x="21937" y="158427"/>
                  </a:lnTo>
                  <a:cubicBezTo>
                    <a:pt x="16119" y="158427"/>
                    <a:pt x="10539" y="156116"/>
                    <a:pt x="6425" y="152002"/>
                  </a:cubicBezTo>
                  <a:cubicBezTo>
                    <a:pt x="2311" y="147888"/>
                    <a:pt x="0" y="142308"/>
                    <a:pt x="0" y="136490"/>
                  </a:cubicBezTo>
                  <a:lnTo>
                    <a:pt x="0" y="21937"/>
                  </a:lnTo>
                  <a:cubicBezTo>
                    <a:pt x="0" y="16119"/>
                    <a:pt x="2311" y="10539"/>
                    <a:pt x="6425" y="6425"/>
                  </a:cubicBezTo>
                  <a:cubicBezTo>
                    <a:pt x="10539" y="2311"/>
                    <a:pt x="16119" y="0"/>
                    <a:pt x="21937" y="0"/>
                  </a:cubicBezTo>
                  <a:close/>
                </a:path>
              </a:pathLst>
            </a:custGeom>
            <a:solidFill>
              <a:srgbClr val="41545B"/>
            </a:solidFill>
            <a:ln w="66675" cap="sq">
              <a:solidFill>
                <a:srgbClr val="41545B"/>
              </a:solidFill>
              <a:prstDash val="solid"/>
              <a:miter/>
            </a:ln>
          </p:spPr>
        </p:sp>
        <p:sp>
          <p:nvSpPr>
            <p:cNvPr name="TextBox 17" id="17"/>
            <p:cNvSpPr txBox="true"/>
            <p:nvPr/>
          </p:nvSpPr>
          <p:spPr>
            <a:xfrm>
              <a:off x="0" y="-38100"/>
              <a:ext cx="969911" cy="196527"/>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1028700" y="4219265"/>
            <a:ext cx="4414429" cy="924235"/>
          </a:xfrm>
          <a:prstGeom prst="rect">
            <a:avLst/>
          </a:prstGeom>
        </p:spPr>
        <p:txBody>
          <a:bodyPr anchor="t" rtlCol="false" tIns="0" lIns="0" bIns="0" rIns="0">
            <a:spAutoFit/>
          </a:bodyPr>
          <a:lstStyle/>
          <a:p>
            <a:pPr algn="l">
              <a:lnSpc>
                <a:spcPts val="3326"/>
              </a:lnSpc>
            </a:pPr>
            <a:r>
              <a:rPr lang="en-US" sz="3024" spc="-127" b="true">
                <a:solidFill>
                  <a:srgbClr val="FFFFFF"/>
                </a:solidFill>
                <a:latin typeface="Gaegu Bold"/>
                <a:ea typeface="Gaegu Bold"/>
                <a:cs typeface="Gaegu Bold"/>
                <a:sym typeface="Gaegu Bold"/>
              </a:rPr>
              <a:t>SUTARJI, S.Pd</a:t>
            </a:r>
          </a:p>
          <a:p>
            <a:pPr algn="l">
              <a:lnSpc>
                <a:spcPts val="3326"/>
              </a:lnSpc>
            </a:pPr>
            <a:r>
              <a:rPr lang="en-US" sz="3024" spc="-127" b="true">
                <a:solidFill>
                  <a:srgbClr val="FFFFFF"/>
                </a:solidFill>
                <a:latin typeface="Gaegu Bold"/>
                <a:ea typeface="Gaegu Bold"/>
                <a:cs typeface="Gaegu Bold"/>
                <a:sym typeface="Gaegu Bold"/>
              </a:rPr>
              <a:t>NiP. 19681017 199303 1 006</a:t>
            </a:r>
          </a:p>
        </p:txBody>
      </p:sp>
      <p:sp>
        <p:nvSpPr>
          <p:cNvPr name="Freeform 19" id="19"/>
          <p:cNvSpPr/>
          <p:nvPr/>
        </p:nvSpPr>
        <p:spPr>
          <a:xfrm flipH="false" flipV="false" rot="0">
            <a:off x="5407747" y="-1642098"/>
            <a:ext cx="6871738" cy="6857994"/>
          </a:xfrm>
          <a:custGeom>
            <a:avLst/>
            <a:gdLst/>
            <a:ahLst/>
            <a:cxnLst/>
            <a:rect r="r" b="b" t="t" l="l"/>
            <a:pathLst>
              <a:path h="6857994" w="6871738">
                <a:moveTo>
                  <a:pt x="0" y="0"/>
                </a:moveTo>
                <a:lnTo>
                  <a:pt x="6871738" y="0"/>
                </a:lnTo>
                <a:lnTo>
                  <a:pt x="6871738" y="6857994"/>
                </a:lnTo>
                <a:lnTo>
                  <a:pt x="0" y="6857994"/>
                </a:lnTo>
                <a:lnTo>
                  <a:pt x="0" y="0"/>
                </a:lnTo>
                <a:close/>
              </a:path>
            </a:pathLst>
          </a:custGeom>
          <a:blipFill>
            <a:blip r:embed="rId4"/>
            <a:stretch>
              <a:fillRect l="0" t="0" r="0" b="0"/>
            </a:stretch>
          </a:blipFill>
        </p:spPr>
      </p:sp>
      <p:sp>
        <p:nvSpPr>
          <p:cNvPr name="Freeform 20" id="20"/>
          <p:cNvSpPr/>
          <p:nvPr/>
        </p:nvSpPr>
        <p:spPr>
          <a:xfrm flipH="false" flipV="false" rot="0">
            <a:off x="0" y="6628917"/>
            <a:ext cx="3375959" cy="2481330"/>
          </a:xfrm>
          <a:custGeom>
            <a:avLst/>
            <a:gdLst/>
            <a:ahLst/>
            <a:cxnLst/>
            <a:rect r="r" b="b" t="t" l="l"/>
            <a:pathLst>
              <a:path h="2481330" w="3375959">
                <a:moveTo>
                  <a:pt x="0" y="0"/>
                </a:moveTo>
                <a:lnTo>
                  <a:pt x="3375959" y="0"/>
                </a:lnTo>
                <a:lnTo>
                  <a:pt x="3375959" y="2481330"/>
                </a:lnTo>
                <a:lnTo>
                  <a:pt x="0" y="24813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true" flipV="false" rot="0">
            <a:off x="12874381" y="5285466"/>
            <a:ext cx="5413619" cy="5049430"/>
          </a:xfrm>
          <a:custGeom>
            <a:avLst/>
            <a:gdLst/>
            <a:ahLst/>
            <a:cxnLst/>
            <a:rect r="r" b="b" t="t" l="l"/>
            <a:pathLst>
              <a:path h="5049430" w="5413619">
                <a:moveTo>
                  <a:pt x="5413619" y="0"/>
                </a:moveTo>
                <a:lnTo>
                  <a:pt x="0" y="0"/>
                </a:lnTo>
                <a:lnTo>
                  <a:pt x="0" y="5049429"/>
                </a:lnTo>
                <a:lnTo>
                  <a:pt x="5413619" y="5049429"/>
                </a:lnTo>
                <a:lnTo>
                  <a:pt x="5413619"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7840880" y="2968562"/>
            <a:ext cx="2395125" cy="7318438"/>
          </a:xfrm>
          <a:custGeom>
            <a:avLst/>
            <a:gdLst/>
            <a:ahLst/>
            <a:cxnLst/>
            <a:rect r="r" b="b" t="t" l="l"/>
            <a:pathLst>
              <a:path h="7318438" w="2395125">
                <a:moveTo>
                  <a:pt x="0" y="0"/>
                </a:moveTo>
                <a:lnTo>
                  <a:pt x="2395125" y="0"/>
                </a:lnTo>
                <a:lnTo>
                  <a:pt x="2395125" y="7318438"/>
                </a:lnTo>
                <a:lnTo>
                  <a:pt x="0" y="73184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5295592">
            <a:off x="11902226" y="1480715"/>
            <a:ext cx="5191096" cy="4957171"/>
          </a:xfrm>
          <a:custGeom>
            <a:avLst/>
            <a:gdLst/>
            <a:ahLst/>
            <a:cxnLst/>
            <a:rect r="r" b="b" t="t" l="l"/>
            <a:pathLst>
              <a:path h="4957171" w="5191096">
                <a:moveTo>
                  <a:pt x="0" y="0"/>
                </a:moveTo>
                <a:lnTo>
                  <a:pt x="5191096" y="0"/>
                </a:lnTo>
                <a:lnTo>
                  <a:pt x="5191096" y="4957171"/>
                </a:lnTo>
                <a:lnTo>
                  <a:pt x="0" y="4957171"/>
                </a:lnTo>
                <a:lnTo>
                  <a:pt x="0" y="0"/>
                </a:lnTo>
                <a:close/>
              </a:path>
            </a:pathLst>
          </a:custGeom>
          <a:blipFill>
            <a:blip r:embed="rId11"/>
            <a:stretch>
              <a:fillRect l="0" t="-2359" r="0" b="-2359"/>
            </a:stretch>
          </a:blipFill>
        </p:spPr>
      </p:sp>
      <p:sp>
        <p:nvSpPr>
          <p:cNvPr name="TextBox 24" id="24"/>
          <p:cNvSpPr txBox="true"/>
          <p:nvPr/>
        </p:nvSpPr>
        <p:spPr>
          <a:xfrm rot="0">
            <a:off x="1028700" y="1196975"/>
            <a:ext cx="4039278" cy="924235"/>
          </a:xfrm>
          <a:prstGeom prst="rect">
            <a:avLst/>
          </a:prstGeom>
        </p:spPr>
        <p:txBody>
          <a:bodyPr anchor="t" rtlCol="false" tIns="0" lIns="0" bIns="0" rIns="0">
            <a:spAutoFit/>
          </a:bodyPr>
          <a:lstStyle/>
          <a:p>
            <a:pPr algn="l">
              <a:lnSpc>
                <a:spcPts val="3326"/>
              </a:lnSpc>
            </a:pPr>
            <a:r>
              <a:rPr lang="en-US" sz="3024" spc="-127" b="true">
                <a:solidFill>
                  <a:srgbClr val="FFFFFF"/>
                </a:solidFill>
                <a:latin typeface="Gaegu Bold"/>
                <a:ea typeface="Gaegu Bold"/>
                <a:cs typeface="Gaegu Bold"/>
                <a:sym typeface="Gaegu Bold"/>
              </a:rPr>
              <a:t>Mengetahui,</a:t>
            </a:r>
          </a:p>
          <a:p>
            <a:pPr algn="l">
              <a:lnSpc>
                <a:spcPts val="3326"/>
              </a:lnSpc>
            </a:pPr>
            <a:r>
              <a:rPr lang="en-US" sz="3024" spc="-127" b="true">
                <a:solidFill>
                  <a:srgbClr val="FFFFFF"/>
                </a:solidFill>
                <a:latin typeface="Gaegu Bold"/>
                <a:ea typeface="Gaegu Bold"/>
                <a:cs typeface="Gaegu Bold"/>
                <a:sym typeface="Gaegu Bold"/>
              </a:rPr>
              <a:t>Ka. SDN Groom</a:t>
            </a:r>
          </a:p>
        </p:txBody>
      </p:sp>
      <p:sp>
        <p:nvSpPr>
          <p:cNvPr name="Freeform 25" id="25"/>
          <p:cNvSpPr/>
          <p:nvPr/>
        </p:nvSpPr>
        <p:spPr>
          <a:xfrm flipH="false" flipV="false" rot="0">
            <a:off x="-364896" y="-728178"/>
            <a:ext cx="3740855" cy="8319214"/>
          </a:xfrm>
          <a:custGeom>
            <a:avLst/>
            <a:gdLst/>
            <a:ahLst/>
            <a:cxnLst/>
            <a:rect r="r" b="b" t="t" l="l"/>
            <a:pathLst>
              <a:path h="8319214" w="3740855">
                <a:moveTo>
                  <a:pt x="0" y="0"/>
                </a:moveTo>
                <a:lnTo>
                  <a:pt x="3740855" y="0"/>
                </a:lnTo>
                <a:lnTo>
                  <a:pt x="3740855" y="8319214"/>
                </a:lnTo>
                <a:lnTo>
                  <a:pt x="0" y="8319214"/>
                </a:lnTo>
                <a:lnTo>
                  <a:pt x="0" y="0"/>
                </a:lnTo>
                <a:close/>
              </a:path>
            </a:pathLst>
          </a:custGeom>
          <a:blipFill>
            <a:blip r:embed="rId1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67666" y="5733952"/>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5038876" y="4512871"/>
            <a:ext cx="5413619" cy="5049430"/>
          </a:xfrm>
          <a:custGeom>
            <a:avLst/>
            <a:gdLst/>
            <a:ahLst/>
            <a:cxnLst/>
            <a:rect r="r" b="b" t="t" l="l"/>
            <a:pathLst>
              <a:path h="5049430" w="5413619">
                <a:moveTo>
                  <a:pt x="5413619" y="0"/>
                </a:moveTo>
                <a:lnTo>
                  <a:pt x="0" y="0"/>
                </a:lnTo>
                <a:lnTo>
                  <a:pt x="0" y="5049429"/>
                </a:lnTo>
                <a:lnTo>
                  <a:pt x="5413619" y="5049429"/>
                </a:lnTo>
                <a:lnTo>
                  <a:pt x="54136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834499" y="0"/>
            <a:ext cx="15453501" cy="10450430"/>
          </a:xfrm>
          <a:custGeom>
            <a:avLst/>
            <a:gdLst/>
            <a:ahLst/>
            <a:cxnLst/>
            <a:rect r="r" b="b" t="t" l="l"/>
            <a:pathLst>
              <a:path h="10450430" w="15453501">
                <a:moveTo>
                  <a:pt x="0" y="0"/>
                </a:moveTo>
                <a:lnTo>
                  <a:pt x="15453501" y="0"/>
                </a:lnTo>
                <a:lnTo>
                  <a:pt x="15453501" y="10450430"/>
                </a:lnTo>
                <a:lnTo>
                  <a:pt x="0" y="104504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17950" y="3005904"/>
            <a:ext cx="3563204" cy="10887567"/>
          </a:xfrm>
          <a:custGeom>
            <a:avLst/>
            <a:gdLst/>
            <a:ahLst/>
            <a:cxnLst/>
            <a:rect r="r" b="b" t="t" l="l"/>
            <a:pathLst>
              <a:path h="10887567" w="3563204">
                <a:moveTo>
                  <a:pt x="0" y="0"/>
                </a:moveTo>
                <a:lnTo>
                  <a:pt x="3563204" y="0"/>
                </a:lnTo>
                <a:lnTo>
                  <a:pt x="3563204" y="10887567"/>
                </a:lnTo>
                <a:lnTo>
                  <a:pt x="0" y="108875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3616026" y="478288"/>
            <a:ext cx="8587039" cy="986523"/>
          </a:xfrm>
          <a:prstGeom prst="rect">
            <a:avLst/>
          </a:prstGeom>
        </p:spPr>
        <p:txBody>
          <a:bodyPr anchor="t" rtlCol="false" tIns="0" lIns="0" bIns="0" rIns="0">
            <a:spAutoFit/>
          </a:bodyPr>
          <a:lstStyle/>
          <a:p>
            <a:pPr algn="ctr" marL="0" indent="0" lvl="0">
              <a:lnSpc>
                <a:spcPts val="8099"/>
              </a:lnSpc>
              <a:spcBef>
                <a:spcPct val="0"/>
              </a:spcBef>
            </a:pPr>
            <a:r>
              <a:rPr lang="en-US" sz="5785">
                <a:solidFill>
                  <a:srgbClr val="FFFFFF"/>
                </a:solidFill>
                <a:latin typeface="More Sugar"/>
                <a:ea typeface="More Sugar"/>
                <a:cs typeface="More Sugar"/>
                <a:sym typeface="More Sugar"/>
              </a:rPr>
              <a:t>Capaian Pembelajaran</a:t>
            </a:r>
          </a:p>
        </p:txBody>
      </p:sp>
      <p:sp>
        <p:nvSpPr>
          <p:cNvPr name="TextBox 9" id="9"/>
          <p:cNvSpPr txBox="true"/>
          <p:nvPr/>
        </p:nvSpPr>
        <p:spPr>
          <a:xfrm rot="0">
            <a:off x="3680713" y="1417187"/>
            <a:ext cx="13761073" cy="5334635"/>
          </a:xfrm>
          <a:prstGeom prst="rect">
            <a:avLst/>
          </a:prstGeom>
        </p:spPr>
        <p:txBody>
          <a:bodyPr anchor="t" rtlCol="false" tIns="0" lIns="0" bIns="0" rIns="0">
            <a:spAutoFit/>
          </a:bodyPr>
          <a:lstStyle/>
          <a:p>
            <a:pPr algn="just">
              <a:lnSpc>
                <a:spcPts val="4180"/>
              </a:lnSpc>
            </a:pPr>
            <a:r>
              <a:rPr lang="en-US" sz="3800" spc="-159">
                <a:solidFill>
                  <a:srgbClr val="FFFFFF"/>
                </a:solidFill>
                <a:latin typeface="Gaegu"/>
                <a:ea typeface="Gaegu"/>
                <a:cs typeface="Gaegu"/>
                <a:sym typeface="Gaegu"/>
              </a:rPr>
              <a:t>Mereka juga dapat menyelesaikan </a:t>
            </a:r>
            <a:r>
              <a:rPr lang="en-US" sz="3800" spc="-159">
                <a:solidFill>
                  <a:srgbClr val="FFFFFF"/>
                </a:solidFill>
                <a:latin typeface="Gaegu"/>
                <a:ea typeface="Gaegu"/>
                <a:cs typeface="Gaegu"/>
                <a:sym typeface="Gaegu"/>
              </a:rPr>
              <a:t>masalah yang berkaitan dengan uang. Mereka dapat melakukan operasi penjumlahan, pengurangan, perkalian, dan pembagian bilangan cacah sampai 100.000. Mereka juga dapat menyelesaikan masalah yang berkaitan dengan KPK dan FPB. Peserta didik dapat membandingkan dan mengurutkan berbagai pecahan termasuk pecahan campuran, melakukan operasi penjumlahan dan pengurangan pecahan, serta melakukan operasi perkalian dan pembagian pecahan dengan bilangan asli. Mereka dapat mengubah pecahan menjadi desimal, serta membandingkan dan mengurutkan bilangandesimal (satu angka di belakang koma).</a:t>
            </a:r>
          </a:p>
        </p:txBody>
      </p:sp>
      <p:sp>
        <p:nvSpPr>
          <p:cNvPr name="TextBox 10" id="10"/>
          <p:cNvSpPr txBox="true"/>
          <p:nvPr/>
        </p:nvSpPr>
        <p:spPr>
          <a:xfrm rot="0">
            <a:off x="3616026" y="6796707"/>
            <a:ext cx="14196532" cy="986523"/>
          </a:xfrm>
          <a:prstGeom prst="rect">
            <a:avLst/>
          </a:prstGeom>
        </p:spPr>
        <p:txBody>
          <a:bodyPr anchor="t" rtlCol="false" tIns="0" lIns="0" bIns="0" rIns="0">
            <a:spAutoFit/>
          </a:bodyPr>
          <a:lstStyle/>
          <a:p>
            <a:pPr algn="l">
              <a:lnSpc>
                <a:spcPts val="8099"/>
              </a:lnSpc>
              <a:spcBef>
                <a:spcPct val="0"/>
              </a:spcBef>
            </a:pPr>
            <a:r>
              <a:rPr lang="en-US" sz="5785">
                <a:solidFill>
                  <a:srgbClr val="FFFFFF"/>
                </a:solidFill>
                <a:latin typeface="More Sugar"/>
                <a:ea typeface="More Sugar"/>
                <a:cs typeface="More Sugar"/>
                <a:sym typeface="More Sugar"/>
              </a:rPr>
              <a:t>Tujuan Pembelajaran</a:t>
            </a:r>
          </a:p>
        </p:txBody>
      </p:sp>
      <p:sp>
        <p:nvSpPr>
          <p:cNvPr name="TextBox 11" id="11"/>
          <p:cNvSpPr txBox="true"/>
          <p:nvPr/>
        </p:nvSpPr>
        <p:spPr>
          <a:xfrm rot="0">
            <a:off x="3245254" y="7894790"/>
            <a:ext cx="13761073" cy="1667510"/>
          </a:xfrm>
          <a:prstGeom prst="rect">
            <a:avLst/>
          </a:prstGeom>
        </p:spPr>
        <p:txBody>
          <a:bodyPr anchor="t" rtlCol="false" tIns="0" lIns="0" bIns="0" rIns="0">
            <a:spAutoFit/>
          </a:bodyPr>
          <a:lstStyle/>
          <a:p>
            <a:pPr algn="just" marL="820427" indent="-410214" lvl="1">
              <a:lnSpc>
                <a:spcPts val="4180"/>
              </a:lnSpc>
              <a:buAutoNum type="arabicPeriod" startAt="1"/>
            </a:pPr>
            <a:r>
              <a:rPr lang="en-US" sz="3800" spc="-159">
                <a:solidFill>
                  <a:srgbClr val="FFFFFF"/>
                </a:solidFill>
                <a:latin typeface="Gaegu"/>
                <a:ea typeface="Gaegu"/>
                <a:cs typeface="Gaegu"/>
                <a:sym typeface="Gaegu"/>
              </a:rPr>
              <a:t>Peserta didik dapat mengenal pecahan</a:t>
            </a:r>
          </a:p>
          <a:p>
            <a:pPr algn="just" marL="820427" indent="-410214" lvl="1">
              <a:lnSpc>
                <a:spcPts val="4180"/>
              </a:lnSpc>
              <a:buAutoNum type="arabicPeriod" startAt="1"/>
            </a:pPr>
            <a:r>
              <a:rPr lang="en-US" sz="3800" spc="-159">
                <a:solidFill>
                  <a:srgbClr val="FFFFFF"/>
                </a:solidFill>
                <a:latin typeface="Gaegu"/>
                <a:ea typeface="Gaegu"/>
                <a:cs typeface="Gaegu"/>
                <a:sym typeface="Gaegu"/>
              </a:rPr>
              <a:t>Pserta didik membandingkan dua pecahan</a:t>
            </a:r>
          </a:p>
          <a:p>
            <a:pPr algn="just">
              <a:lnSpc>
                <a:spcPts val="418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6270340" y="4512871"/>
            <a:ext cx="5413619" cy="5049430"/>
          </a:xfrm>
          <a:custGeom>
            <a:avLst/>
            <a:gdLst/>
            <a:ahLst/>
            <a:cxnLst/>
            <a:rect r="r" b="b" t="t" l="l"/>
            <a:pathLst>
              <a:path h="5049430" w="5413619">
                <a:moveTo>
                  <a:pt x="5413618" y="0"/>
                </a:moveTo>
                <a:lnTo>
                  <a:pt x="0" y="0"/>
                </a:lnTo>
                <a:lnTo>
                  <a:pt x="0" y="5049429"/>
                </a:lnTo>
                <a:lnTo>
                  <a:pt x="5413618" y="5049429"/>
                </a:lnTo>
                <a:lnTo>
                  <a:pt x="541361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214088" y="1028700"/>
            <a:ext cx="10273492" cy="6947449"/>
          </a:xfrm>
          <a:custGeom>
            <a:avLst/>
            <a:gdLst/>
            <a:ahLst/>
            <a:cxnLst/>
            <a:rect r="r" b="b" t="t" l="l"/>
            <a:pathLst>
              <a:path h="6947449" w="10273492">
                <a:moveTo>
                  <a:pt x="0" y="0"/>
                </a:moveTo>
                <a:lnTo>
                  <a:pt x="10273492" y="0"/>
                </a:lnTo>
                <a:lnTo>
                  <a:pt x="10273492" y="6947449"/>
                </a:lnTo>
                <a:lnTo>
                  <a:pt x="0" y="69474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270340" y="1028700"/>
            <a:ext cx="2701209" cy="2603291"/>
          </a:xfrm>
          <a:custGeom>
            <a:avLst/>
            <a:gdLst/>
            <a:ahLst/>
            <a:cxnLst/>
            <a:rect r="r" b="b" t="t" l="l"/>
            <a:pathLst>
              <a:path h="2603291" w="2701209">
                <a:moveTo>
                  <a:pt x="0" y="0"/>
                </a:moveTo>
                <a:lnTo>
                  <a:pt x="2701209" y="0"/>
                </a:lnTo>
                <a:lnTo>
                  <a:pt x="2701209" y="2603291"/>
                </a:lnTo>
                <a:lnTo>
                  <a:pt x="0" y="26032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37057" y="-1077"/>
            <a:ext cx="3867912" cy="4114800"/>
          </a:xfrm>
          <a:custGeom>
            <a:avLst/>
            <a:gdLst/>
            <a:ahLst/>
            <a:cxnLst/>
            <a:rect r="r" b="b" t="t" l="l"/>
            <a:pathLst>
              <a:path h="4114800" w="3867912">
                <a:moveTo>
                  <a:pt x="0" y="0"/>
                </a:moveTo>
                <a:lnTo>
                  <a:pt x="3867912" y="0"/>
                </a:lnTo>
                <a:lnTo>
                  <a:pt x="386791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92191" y="2056323"/>
            <a:ext cx="3563204" cy="10887567"/>
          </a:xfrm>
          <a:custGeom>
            <a:avLst/>
            <a:gdLst/>
            <a:ahLst/>
            <a:cxnLst/>
            <a:rect r="r" b="b" t="t" l="l"/>
            <a:pathLst>
              <a:path h="10887567" w="3563204">
                <a:moveTo>
                  <a:pt x="0" y="0"/>
                </a:moveTo>
                <a:lnTo>
                  <a:pt x="3563204" y="0"/>
                </a:lnTo>
                <a:lnTo>
                  <a:pt x="3563204" y="10887567"/>
                </a:lnTo>
                <a:lnTo>
                  <a:pt x="0" y="108875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073225" y="6457997"/>
            <a:ext cx="5097119" cy="4287952"/>
          </a:xfrm>
          <a:custGeom>
            <a:avLst/>
            <a:gdLst/>
            <a:ahLst/>
            <a:cxnLst/>
            <a:rect r="r" b="b" t="t" l="l"/>
            <a:pathLst>
              <a:path h="4287952" w="5097119">
                <a:moveTo>
                  <a:pt x="0" y="0"/>
                </a:moveTo>
                <a:lnTo>
                  <a:pt x="5097120" y="0"/>
                </a:lnTo>
                <a:lnTo>
                  <a:pt x="5097120" y="4287952"/>
                </a:lnTo>
                <a:lnTo>
                  <a:pt x="0" y="428795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7819682" y="2056323"/>
            <a:ext cx="5466419" cy="5443783"/>
          </a:xfrm>
          <a:custGeom>
            <a:avLst/>
            <a:gdLst/>
            <a:ahLst/>
            <a:cxnLst/>
            <a:rect r="r" b="b" t="t" l="l"/>
            <a:pathLst>
              <a:path h="5443783" w="5466419">
                <a:moveTo>
                  <a:pt x="0" y="0"/>
                </a:moveTo>
                <a:lnTo>
                  <a:pt x="5466418" y="0"/>
                </a:lnTo>
                <a:lnTo>
                  <a:pt x="5466418" y="5443784"/>
                </a:lnTo>
                <a:lnTo>
                  <a:pt x="0" y="5443784"/>
                </a:lnTo>
                <a:lnTo>
                  <a:pt x="0" y="0"/>
                </a:lnTo>
                <a:close/>
              </a:path>
            </a:pathLst>
          </a:custGeom>
          <a:blipFill>
            <a:blip r:embed="rId16"/>
            <a:stretch>
              <a:fillRect l="0" t="0" r="0" b="0"/>
            </a:stretch>
          </a:blipFill>
        </p:spPr>
      </p:sp>
      <p:sp>
        <p:nvSpPr>
          <p:cNvPr name="TextBox 10" id="10"/>
          <p:cNvSpPr txBox="true"/>
          <p:nvPr/>
        </p:nvSpPr>
        <p:spPr>
          <a:xfrm rot="0">
            <a:off x="6057315" y="1208866"/>
            <a:ext cx="8587039" cy="847458"/>
          </a:xfrm>
          <a:prstGeom prst="rect">
            <a:avLst/>
          </a:prstGeom>
        </p:spPr>
        <p:txBody>
          <a:bodyPr anchor="t" rtlCol="false" tIns="0" lIns="0" bIns="0" rIns="0">
            <a:spAutoFit/>
          </a:bodyPr>
          <a:lstStyle/>
          <a:p>
            <a:pPr algn="ctr" marL="0" indent="0" lvl="0">
              <a:lnSpc>
                <a:spcPts val="6839"/>
              </a:lnSpc>
              <a:spcBef>
                <a:spcPct val="0"/>
              </a:spcBef>
            </a:pPr>
            <a:r>
              <a:rPr lang="en-US" sz="4885">
                <a:solidFill>
                  <a:srgbClr val="FFFFFF"/>
                </a:solidFill>
                <a:latin typeface="More Sugar"/>
                <a:ea typeface="More Sugar"/>
                <a:cs typeface="More Sugar"/>
                <a:sym typeface="More Sugar"/>
              </a:rPr>
              <a:t>Profile Pelajar Pancasila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481932" y="2115857"/>
            <a:ext cx="6457366" cy="5720816"/>
            <a:chOff x="0" y="0"/>
            <a:chExt cx="1700705" cy="1506717"/>
          </a:xfrm>
        </p:grpSpPr>
        <p:sp>
          <p:nvSpPr>
            <p:cNvPr name="Freeform 5" id="5"/>
            <p:cNvSpPr/>
            <p:nvPr/>
          </p:nvSpPr>
          <p:spPr>
            <a:xfrm flipH="false" flipV="false" rot="0">
              <a:off x="0" y="0"/>
              <a:ext cx="1700705" cy="1506717"/>
            </a:xfrm>
            <a:custGeom>
              <a:avLst/>
              <a:gdLst/>
              <a:ahLst/>
              <a:cxnLst/>
              <a:rect r="r" b="b" t="t" l="l"/>
              <a:pathLst>
                <a:path h="1506717" w="1700705">
                  <a:moveTo>
                    <a:pt x="61145" y="0"/>
                  </a:moveTo>
                  <a:lnTo>
                    <a:pt x="1639560" y="0"/>
                  </a:lnTo>
                  <a:cubicBezTo>
                    <a:pt x="1673330" y="0"/>
                    <a:pt x="1700705" y="27376"/>
                    <a:pt x="1700705" y="61145"/>
                  </a:cubicBezTo>
                  <a:lnTo>
                    <a:pt x="1700705" y="1445572"/>
                  </a:lnTo>
                  <a:cubicBezTo>
                    <a:pt x="1700705" y="1461788"/>
                    <a:pt x="1694263" y="1477341"/>
                    <a:pt x="1682796" y="1488808"/>
                  </a:cubicBezTo>
                  <a:cubicBezTo>
                    <a:pt x="1671329" y="1500275"/>
                    <a:pt x="1655777" y="1506717"/>
                    <a:pt x="1639560" y="1506717"/>
                  </a:cubicBezTo>
                  <a:lnTo>
                    <a:pt x="61145" y="1506717"/>
                  </a:lnTo>
                  <a:cubicBezTo>
                    <a:pt x="27376" y="1506717"/>
                    <a:pt x="0" y="1479341"/>
                    <a:pt x="0" y="1445572"/>
                  </a:cubicBezTo>
                  <a:lnTo>
                    <a:pt x="0" y="61145"/>
                  </a:lnTo>
                  <a:cubicBezTo>
                    <a:pt x="0" y="44929"/>
                    <a:pt x="6442" y="29376"/>
                    <a:pt x="17909" y="17909"/>
                  </a:cubicBezTo>
                  <a:cubicBezTo>
                    <a:pt x="29376" y="6442"/>
                    <a:pt x="44929" y="0"/>
                    <a:pt x="61145" y="0"/>
                  </a:cubicBezTo>
                  <a:close/>
                </a:path>
              </a:pathLst>
            </a:custGeom>
            <a:solidFill>
              <a:srgbClr val="41545B"/>
            </a:solidFill>
            <a:ln w="114300" cap="rnd">
              <a:solidFill>
                <a:srgbClr val="BF977B"/>
              </a:solidFill>
              <a:prstDash val="solid"/>
              <a:round/>
            </a:ln>
          </p:spPr>
        </p:sp>
        <p:sp>
          <p:nvSpPr>
            <p:cNvPr name="TextBox 6" id="6"/>
            <p:cNvSpPr txBox="true"/>
            <p:nvPr/>
          </p:nvSpPr>
          <p:spPr>
            <a:xfrm>
              <a:off x="0" y="-38100"/>
              <a:ext cx="1700705" cy="1544817"/>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true" flipV="false" rot="0">
            <a:off x="14939298" y="4139576"/>
            <a:ext cx="3756132" cy="8572085"/>
          </a:xfrm>
          <a:custGeom>
            <a:avLst/>
            <a:gdLst/>
            <a:ahLst/>
            <a:cxnLst/>
            <a:rect r="r" b="b" t="t" l="l"/>
            <a:pathLst>
              <a:path h="8572085" w="3756132">
                <a:moveTo>
                  <a:pt x="3756132" y="0"/>
                </a:moveTo>
                <a:lnTo>
                  <a:pt x="0" y="0"/>
                </a:lnTo>
                <a:lnTo>
                  <a:pt x="0" y="8572085"/>
                </a:lnTo>
                <a:lnTo>
                  <a:pt x="3756132" y="8572085"/>
                </a:lnTo>
                <a:lnTo>
                  <a:pt x="375613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8436216" y="885825"/>
            <a:ext cx="8823084"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Assemen diagnostik</a:t>
            </a:r>
          </a:p>
        </p:txBody>
      </p:sp>
      <p:sp>
        <p:nvSpPr>
          <p:cNvPr name="TextBox 9" id="9"/>
          <p:cNvSpPr txBox="true"/>
          <p:nvPr/>
        </p:nvSpPr>
        <p:spPr>
          <a:xfrm rot="0">
            <a:off x="8896043" y="2399049"/>
            <a:ext cx="6043255" cy="4999355"/>
          </a:xfrm>
          <a:prstGeom prst="rect">
            <a:avLst/>
          </a:prstGeom>
        </p:spPr>
        <p:txBody>
          <a:bodyPr anchor="t" rtlCol="false" tIns="0" lIns="0" bIns="0" rIns="0">
            <a:spAutoFit/>
          </a:bodyPr>
          <a:lstStyle/>
          <a:p>
            <a:pPr algn="l">
              <a:lnSpc>
                <a:spcPts val="4839"/>
              </a:lnSpc>
            </a:pPr>
            <a:r>
              <a:rPr lang="en-US" sz="4399" spc="-184" b="true">
                <a:solidFill>
                  <a:srgbClr val="FFFFFF"/>
                </a:solidFill>
                <a:latin typeface="Gaegu Bold"/>
                <a:ea typeface="Gaegu Bold"/>
                <a:cs typeface="Gaegu Bold"/>
                <a:sym typeface="Gaegu Bold"/>
              </a:rPr>
              <a:t>Dari hasil asesmen diagnostik terdapat peserta didik yang slow leaner. sehingga perlu di interfensi dengan kegiatan pembelajaran berdiferensiasi berdasarkan kesiapan belajar </a:t>
            </a:r>
          </a:p>
        </p:txBody>
      </p:sp>
      <p:sp>
        <p:nvSpPr>
          <p:cNvPr name="Freeform 10" id="10"/>
          <p:cNvSpPr/>
          <p:nvPr/>
        </p:nvSpPr>
        <p:spPr>
          <a:xfrm flipH="false" flipV="false" rot="0">
            <a:off x="-2690348" y="58779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3662891" y="2200362"/>
            <a:ext cx="3563204" cy="10887567"/>
          </a:xfrm>
          <a:custGeom>
            <a:avLst/>
            <a:gdLst/>
            <a:ahLst/>
            <a:cxnLst/>
            <a:rect r="r" b="b" t="t" l="l"/>
            <a:pathLst>
              <a:path h="10887567" w="3563204">
                <a:moveTo>
                  <a:pt x="0" y="0"/>
                </a:moveTo>
                <a:lnTo>
                  <a:pt x="3563204" y="0"/>
                </a:lnTo>
                <a:lnTo>
                  <a:pt x="3563204" y="10887567"/>
                </a:lnTo>
                <a:lnTo>
                  <a:pt x="0" y="108875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839168" y="3173225"/>
            <a:ext cx="16609664" cy="6752984"/>
            <a:chOff x="0" y="0"/>
            <a:chExt cx="4374562" cy="1778564"/>
          </a:xfrm>
        </p:grpSpPr>
        <p:sp>
          <p:nvSpPr>
            <p:cNvPr name="Freeform 10" id="10"/>
            <p:cNvSpPr/>
            <p:nvPr/>
          </p:nvSpPr>
          <p:spPr>
            <a:xfrm flipH="false" flipV="false" rot="0">
              <a:off x="0" y="0"/>
              <a:ext cx="4374562" cy="1778564"/>
            </a:xfrm>
            <a:custGeom>
              <a:avLst/>
              <a:gdLst/>
              <a:ahLst/>
              <a:cxnLst/>
              <a:rect r="r" b="b" t="t" l="l"/>
              <a:pathLst>
                <a:path h="1778564" w="4374562">
                  <a:moveTo>
                    <a:pt x="14449" y="0"/>
                  </a:moveTo>
                  <a:lnTo>
                    <a:pt x="4360112" y="0"/>
                  </a:lnTo>
                  <a:cubicBezTo>
                    <a:pt x="4363944" y="0"/>
                    <a:pt x="4367620" y="1522"/>
                    <a:pt x="4370329" y="4232"/>
                  </a:cubicBezTo>
                  <a:cubicBezTo>
                    <a:pt x="4373039" y="6942"/>
                    <a:pt x="4374562" y="10617"/>
                    <a:pt x="4374562" y="14449"/>
                  </a:cubicBezTo>
                  <a:lnTo>
                    <a:pt x="4374562" y="1764115"/>
                  </a:lnTo>
                  <a:cubicBezTo>
                    <a:pt x="4374562" y="1767947"/>
                    <a:pt x="4373039" y="1771622"/>
                    <a:pt x="4370329" y="1774332"/>
                  </a:cubicBezTo>
                  <a:cubicBezTo>
                    <a:pt x="4367620" y="1777042"/>
                    <a:pt x="4363944" y="1778564"/>
                    <a:pt x="4360112" y="1778564"/>
                  </a:cubicBezTo>
                  <a:lnTo>
                    <a:pt x="14449" y="1778564"/>
                  </a:lnTo>
                  <a:cubicBezTo>
                    <a:pt x="10617" y="1778564"/>
                    <a:pt x="6942" y="1777042"/>
                    <a:pt x="4232" y="1774332"/>
                  </a:cubicBezTo>
                  <a:cubicBezTo>
                    <a:pt x="1522" y="1771622"/>
                    <a:pt x="0" y="1767947"/>
                    <a:pt x="0" y="1764115"/>
                  </a:cubicBezTo>
                  <a:lnTo>
                    <a:pt x="0" y="14449"/>
                  </a:lnTo>
                  <a:cubicBezTo>
                    <a:pt x="0" y="10617"/>
                    <a:pt x="1522" y="6942"/>
                    <a:pt x="4232" y="4232"/>
                  </a:cubicBezTo>
                  <a:cubicBezTo>
                    <a:pt x="6942" y="1522"/>
                    <a:pt x="10617" y="0"/>
                    <a:pt x="14449"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374562" cy="1816664"/>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1028700" y="4428941"/>
            <a:ext cx="15713442" cy="4981943"/>
          </a:xfrm>
          <a:prstGeom prst="rect">
            <a:avLst/>
          </a:prstGeom>
        </p:spPr>
        <p:txBody>
          <a:bodyPr anchor="t" rtlCol="false" tIns="0" lIns="0" bIns="0" rIns="0">
            <a:spAutoFit/>
          </a:bodyPr>
          <a:lstStyle/>
          <a:p>
            <a:pPr algn="l" marL="934620" indent="-467310" lvl="1">
              <a:lnSpc>
                <a:spcPts val="4761"/>
              </a:lnSpc>
              <a:buFont typeface="Arial"/>
              <a:buChar char="•"/>
            </a:pPr>
            <a:r>
              <a:rPr lang="en-US" b="true" sz="4328" spc="-181">
                <a:solidFill>
                  <a:srgbClr val="41545B"/>
                </a:solidFill>
                <a:latin typeface="Gaegu Bold"/>
                <a:ea typeface="Gaegu Bold"/>
                <a:cs typeface="Gaegu Bold"/>
                <a:sym typeface="Gaegu Bold"/>
              </a:rPr>
              <a:t>Guru Mengucapkan Salam</a:t>
            </a:r>
          </a:p>
          <a:p>
            <a:pPr algn="l" marL="934620" indent="-467310" lvl="1">
              <a:lnSpc>
                <a:spcPts val="4761"/>
              </a:lnSpc>
              <a:buFont typeface="Arial"/>
              <a:buChar char="•"/>
            </a:pPr>
            <a:r>
              <a:rPr lang="en-US" b="true" sz="4328" spc="-181">
                <a:solidFill>
                  <a:srgbClr val="41545B"/>
                </a:solidFill>
                <a:latin typeface="Gaegu Bold"/>
                <a:ea typeface="Gaegu Bold"/>
                <a:cs typeface="Gaegu Bold"/>
                <a:sym typeface="Gaegu Bold"/>
              </a:rPr>
              <a:t>Peserta didik berdoa menurut agama dan kepercayaan masing-masing (Relegius)</a:t>
            </a:r>
          </a:p>
          <a:p>
            <a:pPr algn="l" marL="934620" indent="-467310" lvl="1">
              <a:lnSpc>
                <a:spcPts val="4761"/>
              </a:lnSpc>
              <a:buFont typeface="Arial"/>
              <a:buChar char="•"/>
            </a:pPr>
            <a:r>
              <a:rPr lang="en-US" b="true" sz="4328" spc="-181">
                <a:solidFill>
                  <a:srgbClr val="41545B"/>
                </a:solidFill>
                <a:latin typeface="Gaegu Bold"/>
                <a:ea typeface="Gaegu Bold"/>
                <a:cs typeface="Gaegu Bold"/>
                <a:sym typeface="Gaegu Bold"/>
              </a:rPr>
              <a:t>Peserta didik menyanyikan lagu Indonesia Raya (nasionalisme)</a:t>
            </a:r>
          </a:p>
          <a:p>
            <a:pPr algn="l" marL="934620" indent="-467310" lvl="1">
              <a:lnSpc>
                <a:spcPts val="4761"/>
              </a:lnSpc>
              <a:buFont typeface="Arial"/>
              <a:buChar char="•"/>
            </a:pPr>
            <a:r>
              <a:rPr lang="en-US" b="true" sz="4328" spc="-181">
                <a:solidFill>
                  <a:srgbClr val="41545B"/>
                </a:solidFill>
                <a:latin typeface="Gaegu Bold"/>
                <a:ea typeface="Gaegu Bold"/>
                <a:cs typeface="Gaegu Bold"/>
                <a:sym typeface="Gaegu Bold"/>
              </a:rPr>
              <a:t>Memotivasi siswa</a:t>
            </a:r>
          </a:p>
          <a:p>
            <a:pPr algn="l" marL="934620" indent="-467310" lvl="1">
              <a:lnSpc>
                <a:spcPts val="4761"/>
              </a:lnSpc>
              <a:buFont typeface="Arial"/>
              <a:buChar char="•"/>
            </a:pPr>
            <a:r>
              <a:rPr lang="en-US" b="true" sz="4328" spc="-181">
                <a:solidFill>
                  <a:srgbClr val="41545B"/>
                </a:solidFill>
                <a:latin typeface="Gaegu Bold"/>
                <a:ea typeface="Gaegu Bold"/>
                <a:cs typeface="Gaegu Bold"/>
                <a:sym typeface="Gaegu Bold"/>
              </a:rPr>
              <a:t>Menyampaikan tujuan pembelajran dikaitkan dengan kehidupan sehari-hari</a:t>
            </a:r>
          </a:p>
          <a:p>
            <a:pPr algn="ctr">
              <a:lnSpc>
                <a:spcPts val="5201"/>
              </a:lnSpc>
            </a:pPr>
          </a:p>
        </p:txBody>
      </p:sp>
      <p:grpSp>
        <p:nvGrpSpPr>
          <p:cNvPr name="Group 13" id="13"/>
          <p:cNvGrpSpPr/>
          <p:nvPr/>
        </p:nvGrpSpPr>
        <p:grpSpPr>
          <a:xfrm rot="0">
            <a:off x="1028700" y="3479990"/>
            <a:ext cx="4666267" cy="755685"/>
            <a:chOff x="0" y="0"/>
            <a:chExt cx="1228976" cy="199028"/>
          </a:xfrm>
        </p:grpSpPr>
        <p:sp>
          <p:nvSpPr>
            <p:cNvPr name="Freeform 14" id="14"/>
            <p:cNvSpPr/>
            <p:nvPr/>
          </p:nvSpPr>
          <p:spPr>
            <a:xfrm flipH="false" flipV="false" rot="0">
              <a:off x="0" y="0"/>
              <a:ext cx="1228976" cy="199028"/>
            </a:xfrm>
            <a:custGeom>
              <a:avLst/>
              <a:gdLst/>
              <a:ahLst/>
              <a:cxnLst/>
              <a:rect r="r" b="b" t="t" l="l"/>
              <a:pathLst>
                <a:path h="199028" w="1228976">
                  <a:moveTo>
                    <a:pt x="23228" y="0"/>
                  </a:moveTo>
                  <a:lnTo>
                    <a:pt x="1205748" y="0"/>
                  </a:lnTo>
                  <a:cubicBezTo>
                    <a:pt x="1218576" y="0"/>
                    <a:pt x="1228976" y="10399"/>
                    <a:pt x="1228976" y="23228"/>
                  </a:cubicBezTo>
                  <a:lnTo>
                    <a:pt x="1228976" y="175800"/>
                  </a:lnTo>
                  <a:cubicBezTo>
                    <a:pt x="1228976" y="181961"/>
                    <a:pt x="1226528" y="187869"/>
                    <a:pt x="1222172" y="192225"/>
                  </a:cubicBezTo>
                  <a:cubicBezTo>
                    <a:pt x="1217816" y="196581"/>
                    <a:pt x="1211908" y="199028"/>
                    <a:pt x="1205748" y="199028"/>
                  </a:cubicBezTo>
                  <a:lnTo>
                    <a:pt x="23228" y="199028"/>
                  </a:lnTo>
                  <a:cubicBezTo>
                    <a:pt x="17067" y="199028"/>
                    <a:pt x="11159" y="196581"/>
                    <a:pt x="6803" y="192225"/>
                  </a:cubicBezTo>
                  <a:cubicBezTo>
                    <a:pt x="2447" y="187869"/>
                    <a:pt x="0" y="181961"/>
                    <a:pt x="0" y="175800"/>
                  </a:cubicBezTo>
                  <a:lnTo>
                    <a:pt x="0" y="23228"/>
                  </a:lnTo>
                  <a:cubicBezTo>
                    <a:pt x="0" y="17067"/>
                    <a:pt x="2447" y="11159"/>
                    <a:pt x="6803" y="6803"/>
                  </a:cubicBezTo>
                  <a:cubicBezTo>
                    <a:pt x="11159" y="2447"/>
                    <a:pt x="17067" y="0"/>
                    <a:pt x="23228" y="0"/>
                  </a:cubicBezTo>
                  <a:close/>
                </a:path>
              </a:pathLst>
            </a:custGeom>
            <a:solidFill>
              <a:srgbClr val="41545B"/>
            </a:solidFill>
            <a:ln w="66675" cap="sq">
              <a:solidFill>
                <a:srgbClr val="41545B"/>
              </a:solidFill>
              <a:prstDash val="solid"/>
              <a:miter/>
            </a:ln>
          </p:spPr>
        </p:sp>
        <p:sp>
          <p:nvSpPr>
            <p:cNvPr name="TextBox 15" id="15"/>
            <p:cNvSpPr txBox="true"/>
            <p:nvPr/>
          </p:nvSpPr>
          <p:spPr>
            <a:xfrm>
              <a:off x="0" y="-38100"/>
              <a:ext cx="1228976" cy="237128"/>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283449" y="3566015"/>
            <a:ext cx="415676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Pendahuluan (10 Menit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2124848" y="7156592"/>
            <a:ext cx="3334841" cy="2728506"/>
          </a:xfrm>
          <a:custGeom>
            <a:avLst/>
            <a:gdLst/>
            <a:ahLst/>
            <a:cxnLst/>
            <a:rect r="r" b="b" t="t" l="l"/>
            <a:pathLst>
              <a:path h="2728506" w="3334841">
                <a:moveTo>
                  <a:pt x="0" y="0"/>
                </a:moveTo>
                <a:lnTo>
                  <a:pt x="3334841" y="0"/>
                </a:lnTo>
                <a:lnTo>
                  <a:pt x="3334841" y="2728506"/>
                </a:lnTo>
                <a:lnTo>
                  <a:pt x="0" y="27285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1538198" y="4428941"/>
            <a:ext cx="15721102" cy="3781821"/>
          </a:xfrm>
          <a:prstGeom prst="rect">
            <a:avLst/>
          </a:prstGeom>
        </p:spPr>
        <p:txBody>
          <a:bodyPr anchor="t" rtlCol="false" tIns="0" lIns="0" bIns="0" rIns="0">
            <a:spAutoFit/>
          </a:bodyPr>
          <a:lstStyle/>
          <a:p>
            <a:pPr algn="l" marL="935075" indent="-467537" lvl="1">
              <a:lnSpc>
                <a:spcPts val="4764"/>
              </a:lnSpc>
              <a:buAutoNum type="arabicPeriod" startAt="1"/>
            </a:pPr>
            <a:r>
              <a:rPr lang="en-US" b="true" sz="4331" spc="-181">
                <a:solidFill>
                  <a:srgbClr val="41545B"/>
                </a:solidFill>
                <a:latin typeface="Gaegu Bold"/>
                <a:ea typeface="Gaegu Bold"/>
                <a:cs typeface="Gaegu Bold"/>
                <a:sym typeface="Gaegu Bold"/>
              </a:rPr>
              <a:t>PENYAJIAN MASALAH</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memberikan pertanyaan pemantik.”Jika Andi memiliki sebuah roti, kemudian roti tersebut akan diberikan kepada 6 orang temannya. Berapa bagian roti yang didapatkan masing-masing temannya?”</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2124848" y="7156592"/>
            <a:ext cx="3334841" cy="2728506"/>
          </a:xfrm>
          <a:custGeom>
            <a:avLst/>
            <a:gdLst/>
            <a:ahLst/>
            <a:cxnLst/>
            <a:rect r="r" b="b" t="t" l="l"/>
            <a:pathLst>
              <a:path h="2728506" w="3334841">
                <a:moveTo>
                  <a:pt x="0" y="0"/>
                </a:moveTo>
                <a:lnTo>
                  <a:pt x="3334841" y="0"/>
                </a:lnTo>
                <a:lnTo>
                  <a:pt x="3334841" y="2728506"/>
                </a:lnTo>
                <a:lnTo>
                  <a:pt x="0" y="27285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1288825" y="4721257"/>
            <a:ext cx="15721102" cy="3781821"/>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2. Pengorganisasian Kelompok</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 Guru mengelompokkan peserta didik yang slow leaner dengan yang normal dalam catatan guru namun peserta didik dibiarkan tetap berbaur</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2124848" y="7156592"/>
            <a:ext cx="3334841" cy="2728506"/>
          </a:xfrm>
          <a:custGeom>
            <a:avLst/>
            <a:gdLst/>
            <a:ahLst/>
            <a:cxnLst/>
            <a:rect r="r" b="b" t="t" l="l"/>
            <a:pathLst>
              <a:path h="2728506" w="3334841">
                <a:moveTo>
                  <a:pt x="0" y="0"/>
                </a:moveTo>
                <a:lnTo>
                  <a:pt x="3334841" y="0"/>
                </a:lnTo>
                <a:lnTo>
                  <a:pt x="3334841" y="2728506"/>
                </a:lnTo>
                <a:lnTo>
                  <a:pt x="0" y="27285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1288825" y="4721257"/>
            <a:ext cx="15721102" cy="3181746"/>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3. Membimbing penyelidikan individual maupun  kelompok.</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 Dari pertanyaan pemantik itu, Peserta didik disuruh membuat sebuah gambar kue/pizza untuk dibagikan kepada 6 orang</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F6E9"/>
        </a:solidFill>
      </p:bgPr>
    </p:bg>
    <p:spTree>
      <p:nvGrpSpPr>
        <p:cNvPr id="1" name=""/>
        <p:cNvGrpSpPr/>
        <p:nvPr/>
      </p:nvGrpSpPr>
      <p:grpSpPr>
        <a:xfrm>
          <a:off x="0" y="0"/>
          <a:ext cx="0" cy="0"/>
          <a:chOff x="0" y="0"/>
          <a:chExt cx="0" cy="0"/>
        </a:xfrm>
      </p:grpSpPr>
      <p:sp>
        <p:nvSpPr>
          <p:cNvPr name="Freeform 2" id="2"/>
          <p:cNvSpPr/>
          <p:nvPr/>
        </p:nvSpPr>
        <p:spPr>
          <a:xfrm flipH="false" flipV="false" rot="0">
            <a:off x="-1778935" y="5143500"/>
            <a:ext cx="22912531" cy="12752941"/>
          </a:xfrm>
          <a:custGeom>
            <a:avLst/>
            <a:gdLst/>
            <a:ahLst/>
            <a:cxnLst/>
            <a:rect r="r" b="b" t="t" l="l"/>
            <a:pathLst>
              <a:path h="12752941" w="22912531">
                <a:moveTo>
                  <a:pt x="0" y="0"/>
                </a:moveTo>
                <a:lnTo>
                  <a:pt x="22912531" y="0"/>
                </a:lnTo>
                <a:lnTo>
                  <a:pt x="22912531" y="12752941"/>
                </a:lnTo>
                <a:lnTo>
                  <a:pt x="0" y="1275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85825"/>
            <a:ext cx="16230600" cy="1230032"/>
          </a:xfrm>
          <a:prstGeom prst="rect">
            <a:avLst/>
          </a:prstGeom>
        </p:spPr>
        <p:txBody>
          <a:bodyPr anchor="t" rtlCol="false" tIns="0" lIns="0" bIns="0" rIns="0">
            <a:spAutoFit/>
          </a:bodyPr>
          <a:lstStyle/>
          <a:p>
            <a:pPr algn="ctr" marL="0" indent="0" lvl="0">
              <a:lnSpc>
                <a:spcPts val="10059"/>
              </a:lnSpc>
              <a:spcBef>
                <a:spcPct val="0"/>
              </a:spcBef>
            </a:pPr>
            <a:r>
              <a:rPr lang="en-US" sz="7185">
                <a:solidFill>
                  <a:srgbClr val="41545B"/>
                </a:solidFill>
                <a:latin typeface="More Sugar"/>
                <a:ea typeface="More Sugar"/>
                <a:cs typeface="More Sugar"/>
                <a:sym typeface="More Sugar"/>
              </a:rPr>
              <a:t>Langkah-langkah Pembelajaran</a:t>
            </a:r>
          </a:p>
        </p:txBody>
      </p:sp>
      <p:sp>
        <p:nvSpPr>
          <p:cNvPr name="TextBox 4" id="4"/>
          <p:cNvSpPr txBox="true"/>
          <p:nvPr/>
        </p:nvSpPr>
        <p:spPr>
          <a:xfrm rot="0">
            <a:off x="1028700" y="2049182"/>
            <a:ext cx="16230600" cy="701040"/>
          </a:xfrm>
          <a:prstGeom prst="rect">
            <a:avLst/>
          </a:prstGeom>
        </p:spPr>
        <p:txBody>
          <a:bodyPr anchor="t" rtlCol="false" tIns="0" lIns="0" bIns="0" rIns="0">
            <a:spAutoFit/>
          </a:bodyPr>
          <a:lstStyle/>
          <a:p>
            <a:pPr algn="ctr">
              <a:lnSpc>
                <a:spcPts val="4620"/>
              </a:lnSpc>
            </a:pPr>
            <a:r>
              <a:rPr lang="en-US" b="true" sz="4200" spc="-176">
                <a:solidFill>
                  <a:srgbClr val="41545B"/>
                </a:solidFill>
                <a:latin typeface="Gaegu Bold"/>
                <a:ea typeface="Gaegu Bold"/>
                <a:cs typeface="Gaegu Bold"/>
                <a:sym typeface="Gaegu Bold"/>
              </a:rPr>
              <a:t>“Pembelajaran Diferensiasi Proses”</a:t>
            </a:r>
          </a:p>
        </p:txBody>
      </p:sp>
      <p:sp>
        <p:nvSpPr>
          <p:cNvPr name="Freeform 5" id="5"/>
          <p:cNvSpPr/>
          <p:nvPr/>
        </p:nvSpPr>
        <p:spPr>
          <a:xfrm flipH="false" flipV="false" rot="0">
            <a:off x="-2681016" y="6754690"/>
            <a:ext cx="4805864" cy="3532310"/>
          </a:xfrm>
          <a:custGeom>
            <a:avLst/>
            <a:gdLst/>
            <a:ahLst/>
            <a:cxnLst/>
            <a:rect r="r" b="b" t="t" l="l"/>
            <a:pathLst>
              <a:path h="3532310" w="4805864">
                <a:moveTo>
                  <a:pt x="0" y="0"/>
                </a:moveTo>
                <a:lnTo>
                  <a:pt x="4805864" y="0"/>
                </a:lnTo>
                <a:lnTo>
                  <a:pt x="4805864" y="3532310"/>
                </a:lnTo>
                <a:lnTo>
                  <a:pt x="0" y="3532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69341" y="1028700"/>
            <a:ext cx="1737713" cy="1737713"/>
          </a:xfrm>
          <a:custGeom>
            <a:avLst/>
            <a:gdLst/>
            <a:ahLst/>
            <a:cxnLst/>
            <a:rect r="r" b="b" t="t" l="l"/>
            <a:pathLst>
              <a:path h="1737713" w="1737713">
                <a:moveTo>
                  <a:pt x="0" y="0"/>
                </a:moveTo>
                <a:lnTo>
                  <a:pt x="1737713" y="0"/>
                </a:lnTo>
                <a:lnTo>
                  <a:pt x="1737713" y="1737713"/>
                </a:lnTo>
                <a:lnTo>
                  <a:pt x="0" y="1737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6539904" y="4360870"/>
            <a:ext cx="5413619" cy="5049430"/>
          </a:xfrm>
          <a:custGeom>
            <a:avLst/>
            <a:gdLst/>
            <a:ahLst/>
            <a:cxnLst/>
            <a:rect r="r" b="b" t="t" l="l"/>
            <a:pathLst>
              <a:path h="5049430" w="5413619">
                <a:moveTo>
                  <a:pt x="5413619" y="0"/>
                </a:moveTo>
                <a:lnTo>
                  <a:pt x="0" y="0"/>
                </a:lnTo>
                <a:lnTo>
                  <a:pt x="0" y="5049430"/>
                </a:lnTo>
                <a:lnTo>
                  <a:pt x="5413619" y="5049430"/>
                </a:lnTo>
                <a:lnTo>
                  <a:pt x="5413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539904" y="876700"/>
            <a:ext cx="2701209" cy="2603291"/>
          </a:xfrm>
          <a:custGeom>
            <a:avLst/>
            <a:gdLst/>
            <a:ahLst/>
            <a:cxnLst/>
            <a:rect r="r" b="b" t="t" l="l"/>
            <a:pathLst>
              <a:path h="2603291" w="2701209">
                <a:moveTo>
                  <a:pt x="0" y="0"/>
                </a:moveTo>
                <a:lnTo>
                  <a:pt x="2701209" y="0"/>
                </a:lnTo>
                <a:lnTo>
                  <a:pt x="2701209" y="2603290"/>
                </a:lnTo>
                <a:lnTo>
                  <a:pt x="0" y="260329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408243" y="3141572"/>
            <a:ext cx="17482265" cy="6752984"/>
            <a:chOff x="0" y="0"/>
            <a:chExt cx="4604383" cy="1778564"/>
          </a:xfrm>
        </p:grpSpPr>
        <p:sp>
          <p:nvSpPr>
            <p:cNvPr name="Freeform 10" id="10"/>
            <p:cNvSpPr/>
            <p:nvPr/>
          </p:nvSpPr>
          <p:spPr>
            <a:xfrm flipH="false" flipV="false" rot="0">
              <a:off x="0" y="0"/>
              <a:ext cx="4604383" cy="1778564"/>
            </a:xfrm>
            <a:custGeom>
              <a:avLst/>
              <a:gdLst/>
              <a:ahLst/>
              <a:cxnLst/>
              <a:rect r="r" b="b" t="t" l="l"/>
              <a:pathLst>
                <a:path h="1778564" w="4604383">
                  <a:moveTo>
                    <a:pt x="13728" y="0"/>
                  </a:moveTo>
                  <a:lnTo>
                    <a:pt x="4590654" y="0"/>
                  </a:lnTo>
                  <a:cubicBezTo>
                    <a:pt x="4598236" y="0"/>
                    <a:pt x="4604383" y="6146"/>
                    <a:pt x="4604383" y="13728"/>
                  </a:cubicBezTo>
                  <a:lnTo>
                    <a:pt x="4604383" y="1764836"/>
                  </a:lnTo>
                  <a:cubicBezTo>
                    <a:pt x="4604383" y="1772418"/>
                    <a:pt x="4598236" y="1778564"/>
                    <a:pt x="4590654" y="1778564"/>
                  </a:cubicBezTo>
                  <a:lnTo>
                    <a:pt x="13728" y="1778564"/>
                  </a:lnTo>
                  <a:cubicBezTo>
                    <a:pt x="6146" y="1778564"/>
                    <a:pt x="0" y="1772418"/>
                    <a:pt x="0" y="1764836"/>
                  </a:cubicBezTo>
                  <a:lnTo>
                    <a:pt x="0" y="13728"/>
                  </a:lnTo>
                  <a:cubicBezTo>
                    <a:pt x="0" y="6146"/>
                    <a:pt x="6146" y="0"/>
                    <a:pt x="13728" y="0"/>
                  </a:cubicBezTo>
                  <a:close/>
                </a:path>
              </a:pathLst>
            </a:custGeom>
            <a:solidFill>
              <a:srgbClr val="FFFFFF"/>
            </a:solidFill>
            <a:ln w="66675" cap="rnd">
              <a:solidFill>
                <a:srgbClr val="BF885A"/>
              </a:solidFill>
              <a:prstDash val="solid"/>
              <a:round/>
            </a:ln>
          </p:spPr>
        </p:sp>
        <p:sp>
          <p:nvSpPr>
            <p:cNvPr name="TextBox 11" id="11"/>
            <p:cNvSpPr txBox="true"/>
            <p:nvPr/>
          </p:nvSpPr>
          <p:spPr>
            <a:xfrm>
              <a:off x="0" y="-38100"/>
              <a:ext cx="4604383" cy="1816664"/>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33416" y="3348582"/>
            <a:ext cx="17221168" cy="1012289"/>
            <a:chOff x="0" y="0"/>
            <a:chExt cx="4535616" cy="266611"/>
          </a:xfrm>
        </p:grpSpPr>
        <p:sp>
          <p:nvSpPr>
            <p:cNvPr name="Freeform 13" id="13"/>
            <p:cNvSpPr/>
            <p:nvPr/>
          </p:nvSpPr>
          <p:spPr>
            <a:xfrm flipH="false" flipV="false" rot="0">
              <a:off x="0" y="0"/>
              <a:ext cx="4535616" cy="266611"/>
            </a:xfrm>
            <a:custGeom>
              <a:avLst/>
              <a:gdLst/>
              <a:ahLst/>
              <a:cxnLst/>
              <a:rect r="r" b="b" t="t" l="l"/>
              <a:pathLst>
                <a:path h="266611" w="4535616">
                  <a:moveTo>
                    <a:pt x="6294" y="0"/>
                  </a:moveTo>
                  <a:lnTo>
                    <a:pt x="4529322" y="0"/>
                  </a:lnTo>
                  <a:cubicBezTo>
                    <a:pt x="4530992" y="0"/>
                    <a:pt x="4532592" y="663"/>
                    <a:pt x="4533773" y="1843"/>
                  </a:cubicBezTo>
                  <a:cubicBezTo>
                    <a:pt x="4534953" y="3024"/>
                    <a:pt x="4535616" y="4625"/>
                    <a:pt x="4535616" y="6294"/>
                  </a:cubicBezTo>
                  <a:lnTo>
                    <a:pt x="4535616" y="260317"/>
                  </a:lnTo>
                  <a:cubicBezTo>
                    <a:pt x="4535616" y="261986"/>
                    <a:pt x="4534953" y="263587"/>
                    <a:pt x="4533773" y="264768"/>
                  </a:cubicBezTo>
                  <a:cubicBezTo>
                    <a:pt x="4532592" y="265948"/>
                    <a:pt x="4530992" y="266611"/>
                    <a:pt x="4529322" y="266611"/>
                  </a:cubicBezTo>
                  <a:lnTo>
                    <a:pt x="6294" y="266611"/>
                  </a:lnTo>
                  <a:cubicBezTo>
                    <a:pt x="4625" y="266611"/>
                    <a:pt x="3024" y="265948"/>
                    <a:pt x="1843" y="264768"/>
                  </a:cubicBezTo>
                  <a:cubicBezTo>
                    <a:pt x="663" y="263587"/>
                    <a:pt x="0" y="261986"/>
                    <a:pt x="0" y="260317"/>
                  </a:cubicBezTo>
                  <a:lnTo>
                    <a:pt x="0" y="6294"/>
                  </a:lnTo>
                  <a:cubicBezTo>
                    <a:pt x="0" y="4625"/>
                    <a:pt x="663" y="3024"/>
                    <a:pt x="1843" y="1843"/>
                  </a:cubicBezTo>
                  <a:cubicBezTo>
                    <a:pt x="3024" y="663"/>
                    <a:pt x="4625" y="0"/>
                    <a:pt x="6294" y="0"/>
                  </a:cubicBezTo>
                  <a:close/>
                </a:path>
              </a:pathLst>
            </a:custGeom>
            <a:solidFill>
              <a:srgbClr val="41545B"/>
            </a:solidFill>
            <a:ln w="66675" cap="sq">
              <a:solidFill>
                <a:srgbClr val="41545B"/>
              </a:solidFill>
              <a:prstDash val="solid"/>
              <a:miter/>
            </a:ln>
          </p:spPr>
        </p:sp>
        <p:sp>
          <p:nvSpPr>
            <p:cNvPr name="TextBox 14" id="14"/>
            <p:cNvSpPr txBox="true"/>
            <p:nvPr/>
          </p:nvSpPr>
          <p:spPr>
            <a:xfrm>
              <a:off x="0" y="-38100"/>
              <a:ext cx="4535616" cy="304711"/>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3205063" y="7156592"/>
            <a:ext cx="3334841" cy="2728506"/>
          </a:xfrm>
          <a:custGeom>
            <a:avLst/>
            <a:gdLst/>
            <a:ahLst/>
            <a:cxnLst/>
            <a:rect r="r" b="b" t="t" l="l"/>
            <a:pathLst>
              <a:path h="2728506" w="3334841">
                <a:moveTo>
                  <a:pt x="0" y="0"/>
                </a:moveTo>
                <a:lnTo>
                  <a:pt x="3334841" y="0"/>
                </a:lnTo>
                <a:lnTo>
                  <a:pt x="3334841" y="2728506"/>
                </a:lnTo>
                <a:lnTo>
                  <a:pt x="0" y="27285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6200543" y="3320306"/>
            <a:ext cx="5897667"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KEGIATAN INTI (45 Menit )</a:t>
            </a:r>
          </a:p>
        </p:txBody>
      </p:sp>
      <p:sp>
        <p:nvSpPr>
          <p:cNvPr name="TextBox 17" id="17"/>
          <p:cNvSpPr txBox="true"/>
          <p:nvPr/>
        </p:nvSpPr>
        <p:spPr>
          <a:xfrm rot="0">
            <a:off x="1288825" y="4721257"/>
            <a:ext cx="15721102" cy="4381896"/>
          </a:xfrm>
          <a:prstGeom prst="rect">
            <a:avLst/>
          </a:prstGeom>
        </p:spPr>
        <p:txBody>
          <a:bodyPr anchor="t" rtlCol="false" tIns="0" lIns="0" bIns="0" rIns="0">
            <a:spAutoFit/>
          </a:bodyPr>
          <a:lstStyle/>
          <a:p>
            <a:pPr algn="l">
              <a:lnSpc>
                <a:spcPts val="4764"/>
              </a:lnSpc>
            </a:pPr>
            <a:r>
              <a:rPr lang="en-US" sz="4331" spc="-181" b="true">
                <a:solidFill>
                  <a:srgbClr val="41545B"/>
                </a:solidFill>
                <a:latin typeface="Gaegu Bold"/>
                <a:ea typeface="Gaegu Bold"/>
                <a:cs typeface="Gaegu Bold"/>
                <a:sym typeface="Gaegu Bold"/>
              </a:rPr>
              <a:t>   4. Mengembangkan dan menyajikan hasil karya</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Peserta didik menujukkan hasil gambar kue yang dipotong.</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Guru bertanya kalau potongan kuenya ada yang besar ada yang kecil, lalu kamu dapat kue yang kecil sedih tidak?</a:t>
            </a:r>
          </a:p>
          <a:p>
            <a:pPr algn="l" marL="935075" indent="-467537" lvl="1">
              <a:lnSpc>
                <a:spcPts val="4764"/>
              </a:lnSpc>
              <a:buFont typeface="Arial"/>
              <a:buChar char="•"/>
            </a:pPr>
            <a:r>
              <a:rPr lang="en-US" b="true" sz="4331" spc="-181">
                <a:solidFill>
                  <a:srgbClr val="41545B"/>
                </a:solidFill>
                <a:latin typeface="Gaegu Bold"/>
                <a:ea typeface="Gaegu Bold"/>
                <a:cs typeface="Gaegu Bold"/>
                <a:sym typeface="Gaegu Bold"/>
              </a:rPr>
              <a:t>Bagaimana caranya agar teman kalian tidak sedih?</a:t>
            </a:r>
          </a:p>
          <a:p>
            <a:pPr algn="l">
              <a:lnSpc>
                <a:spcPts val="4764"/>
              </a:lnSpc>
            </a:pPr>
            <a:r>
              <a:rPr lang="en-US" sz="4331" spc="-181" b="true">
                <a:solidFill>
                  <a:srgbClr val="41545B"/>
                </a:solidFill>
                <a:latin typeface="Gaegu Bold"/>
                <a:ea typeface="Gaegu Bold"/>
                <a:cs typeface="Gaegu Bold"/>
                <a:sym typeface="Gaegu Bold"/>
              </a:rPr>
              <a:t> </a:t>
            </a:r>
          </a:p>
          <a:p>
            <a:pPr algn="ctr">
              <a:lnSpc>
                <a:spcPts val="5204"/>
              </a:lnSpc>
            </a:pPr>
          </a:p>
        </p:txBody>
      </p:sp>
      <p:sp>
        <p:nvSpPr>
          <p:cNvPr name="TextBox 18" id="18"/>
          <p:cNvSpPr txBox="true"/>
          <p:nvPr/>
        </p:nvSpPr>
        <p:spPr>
          <a:xfrm rot="0">
            <a:off x="713096" y="3830282"/>
            <a:ext cx="16861809" cy="557600"/>
          </a:xfrm>
          <a:prstGeom prst="rect">
            <a:avLst/>
          </a:prstGeom>
        </p:spPr>
        <p:txBody>
          <a:bodyPr anchor="t" rtlCol="false" tIns="0" lIns="0" bIns="0" rIns="0">
            <a:spAutoFit/>
          </a:bodyPr>
          <a:lstStyle/>
          <a:p>
            <a:pPr algn="ctr">
              <a:lnSpc>
                <a:spcPts val="3746"/>
              </a:lnSpc>
            </a:pPr>
            <a:r>
              <a:rPr lang="en-US" b="true" sz="3405" spc="-143">
                <a:solidFill>
                  <a:srgbClr val="FFFFFF"/>
                </a:solidFill>
                <a:latin typeface="Gaegu Bold"/>
                <a:ea typeface="Gaegu Bold"/>
                <a:cs typeface="Gaegu Bold"/>
                <a:sym typeface="Gaegu Bold"/>
              </a:rPr>
              <a:t>MODEL PEMBELAJARAN PROBLEME BASED LEARNIING DENGAN PENDEKATAN DIFERENSIASI PROSES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DAGNncNlqLQ</dc:identifier>
  <dcterms:modified xsi:type="dcterms:W3CDTF">2011-08-01T06:04:30Z</dcterms:modified>
  <cp:revision>1</cp:revision>
  <dc:title>Rencana Pembe</dc:title>
</cp:coreProperties>
</file>